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0">
              <a:buSzTx/>
              <a:buFontTx/>
              <a:buNone/>
              <a:defRPr sz="2400"/>
            </a:lvl2pPr>
            <a:lvl3pPr marL="0" indent="0">
              <a:buSzTx/>
              <a:buFontTx/>
              <a:buNone/>
              <a:defRPr sz="2400"/>
            </a:lvl3pPr>
            <a:lvl4pPr marL="0" indent="0">
              <a:buSzTx/>
              <a:buFontTx/>
              <a:buNone/>
              <a:defRPr sz="2400"/>
            </a:lvl4pPr>
            <a:lvl5pPr marL="0" indent="0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64953" y="6404293"/>
            <a:ext cx="288847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3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7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사다리꼴 1"/>
          <p:cNvSpPr/>
          <p:nvPr/>
        </p:nvSpPr>
        <p:spPr>
          <a:xfrm>
            <a:off x="2352675" y="4551670"/>
            <a:ext cx="7515226" cy="589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3102" y="0"/>
                </a:lnTo>
                <a:lnTo>
                  <a:pt x="1849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0000">
                  <a:alpha val="13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95" name="직선 연결선 6"/>
          <p:cNvSpPr/>
          <p:nvPr/>
        </p:nvSpPr>
        <p:spPr>
          <a:xfrm>
            <a:off x="3421364" y="4551671"/>
            <a:ext cx="5400002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98" name="직사각형 7"/>
          <p:cNvGrpSpPr/>
          <p:nvPr/>
        </p:nvGrpSpPr>
        <p:grpSpPr>
          <a:xfrm>
            <a:off x="4059918" y="1939063"/>
            <a:ext cx="4074434" cy="3056622"/>
            <a:chOff x="0" y="-1"/>
            <a:chExt cx="4074433" cy="3056620"/>
          </a:xfrm>
        </p:grpSpPr>
        <p:sp>
          <p:nvSpPr>
            <p:cNvPr id="96" name="직사각형"/>
            <p:cNvSpPr/>
            <p:nvPr/>
          </p:nvSpPr>
          <p:spPr>
            <a:xfrm>
              <a:off x="0" y="-2"/>
              <a:ext cx="4074434" cy="3056622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>
              <a:outerShdw sx="100000" sy="100000" kx="0" ky="0" algn="b" rotWithShape="0" blurRad="317500" dist="406400" dir="10800000">
                <a:srgbClr val="000000">
                  <a:alpha val="24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28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97" name="차량 번호판 영역 검출"/>
            <p:cNvSpPr txBox="1"/>
            <p:nvPr/>
          </p:nvSpPr>
          <p:spPr>
            <a:xfrm>
              <a:off x="64770" y="822189"/>
              <a:ext cx="3944894" cy="1412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lnSpc>
                  <a:spcPct val="150000"/>
                </a:lnSpc>
                <a:defRPr sz="4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algn="ctr">
                <a:lnSpc>
                  <a:spcPct val="150000"/>
                </a:lnSpc>
                <a:defRPr sz="3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차량 번호판 영역 검출</a:t>
              </a:r>
            </a:p>
          </p:txBody>
        </p:sp>
      </p:grpSp>
      <p:sp>
        <p:nvSpPr>
          <p:cNvPr id="99" name="직사각형 8"/>
          <p:cNvSpPr/>
          <p:nvPr/>
        </p:nvSpPr>
        <p:spPr>
          <a:xfrm>
            <a:off x="4059918" y="1547179"/>
            <a:ext cx="4074434" cy="406401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00" name="타원 9"/>
          <p:cNvSpPr/>
          <p:nvPr/>
        </p:nvSpPr>
        <p:spPr>
          <a:xfrm>
            <a:off x="7323210" y="1172126"/>
            <a:ext cx="191987" cy="191988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01" name="타원 10"/>
          <p:cNvSpPr/>
          <p:nvPr/>
        </p:nvSpPr>
        <p:spPr>
          <a:xfrm>
            <a:off x="7632789" y="1172126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02" name="타원 11"/>
          <p:cNvSpPr/>
          <p:nvPr/>
        </p:nvSpPr>
        <p:spPr>
          <a:xfrm>
            <a:off x="7942367" y="1172123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pic>
        <p:nvPicPr>
          <p:cNvPr id="10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3229" y="255666"/>
            <a:ext cx="1698626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2896" y="2125160"/>
            <a:ext cx="1162052" cy="14324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직사각형 12"/>
          <p:cNvSpPr txBox="1"/>
          <p:nvPr/>
        </p:nvSpPr>
        <p:spPr>
          <a:xfrm>
            <a:off x="3400904" y="4402076"/>
            <a:ext cx="5456090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4조 송민아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6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7" name="직사각형 8"/>
          <p:cNvSpPr/>
          <p:nvPr/>
        </p:nvSpPr>
        <p:spPr>
          <a:xfrm>
            <a:off x="449942" y="580571"/>
            <a:ext cx="11327711" cy="406401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4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58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59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60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263" name="그룹 16"/>
          <p:cNvGrpSpPr/>
          <p:nvPr/>
        </p:nvGrpSpPr>
        <p:grpSpPr>
          <a:xfrm>
            <a:off x="1287579" y="-461732"/>
            <a:ext cx="1739507" cy="829584"/>
            <a:chOff x="0" y="0"/>
            <a:chExt cx="1739505" cy="829583"/>
          </a:xfrm>
        </p:grpSpPr>
        <p:sp>
          <p:nvSpPr>
            <p:cNvPr id="261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262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264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3. 차량 번호판 영역 검출 프로그램 - 번호판 후보 영역 검출"/>
          <p:cNvSpPr txBox="1"/>
          <p:nvPr/>
        </p:nvSpPr>
        <p:spPr>
          <a:xfrm>
            <a:off x="514712" y="592001"/>
            <a:ext cx="11198170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lvl="1" indent="457200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차량 번호판 영역 검출 프로그램 - 번호판 후보 영역 검출</a:t>
            </a:r>
          </a:p>
        </p:txBody>
      </p:sp>
      <p:sp>
        <p:nvSpPr>
          <p:cNvPr id="268" name="직사각형 21"/>
          <p:cNvSpPr txBox="1"/>
          <p:nvPr/>
        </p:nvSpPr>
        <p:spPr>
          <a:xfrm>
            <a:off x="-542893" y="1206631"/>
            <a:ext cx="576731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번호판 후보 영역 생성 코드</a:t>
            </a:r>
          </a:p>
        </p:txBody>
      </p:sp>
      <p:pic>
        <p:nvPicPr>
          <p:cNvPr id="269" name="스크린샷 2021-08-09 오전 12.27.58.png" descr="스크린샷 2021-08-09 오전 12.27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1580" y="2183981"/>
            <a:ext cx="7666906" cy="303511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직사각형 21"/>
          <p:cNvSpPr txBox="1"/>
          <p:nvPr/>
        </p:nvSpPr>
        <p:spPr>
          <a:xfrm>
            <a:off x="602598" y="1877819"/>
            <a:ext cx="5767310" cy="364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1. 이미지 받기 </a:t>
            </a:r>
          </a:p>
          <a:p>
            <a:pPr>
              <a:lnSpc>
                <a:spcPct val="150000"/>
              </a:lnSpc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2. 이미지 전처리 </a:t>
            </a:r>
          </a:p>
          <a:p>
            <a:pPr>
              <a:lnSpc>
                <a:spcPct val="150000"/>
              </a:lnSpc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후보영상 생성  </a:t>
            </a:r>
          </a:p>
          <a:p>
            <a:pPr>
              <a:lnSpc>
                <a:spcPct val="150000"/>
              </a:lnSpc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4. 후보 영역 재생성 </a:t>
            </a:r>
          </a:p>
          <a:p>
            <a:pPr>
              <a:lnSpc>
                <a:spcPct val="150000"/>
              </a:lnSpc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5. 재생성 영역 검사 </a:t>
            </a:r>
          </a:p>
          <a:p>
            <a:pPr>
              <a:lnSpc>
                <a:spcPct val="150000"/>
              </a:lnSpc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6. 재후보 있으면 저장  </a:t>
            </a:r>
          </a:p>
          <a:p>
            <a:pPr>
              <a:lnSpc>
                <a:spcPct val="150000"/>
              </a:lnSpc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7. 후보 영상 각도 보정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3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6" name="직사각형 8"/>
          <p:cNvGrpSpPr/>
          <p:nvPr/>
        </p:nvGrpSpPr>
        <p:grpSpPr>
          <a:xfrm>
            <a:off x="449940" y="580571"/>
            <a:ext cx="11327714" cy="406401"/>
            <a:chOff x="-1" y="0"/>
            <a:chExt cx="11327713" cy="406400"/>
          </a:xfrm>
        </p:grpSpPr>
        <p:sp>
          <p:nvSpPr>
            <p:cNvPr id="274" name="직사각형"/>
            <p:cNvSpPr/>
            <p:nvPr/>
          </p:nvSpPr>
          <p:spPr>
            <a:xfrm>
              <a:off x="-2" y="0"/>
              <a:ext cx="11327714" cy="406401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48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275" name="Contents"/>
            <p:cNvSpPr txBox="1"/>
            <p:nvPr/>
          </p:nvSpPr>
          <p:spPr>
            <a:xfrm>
              <a:off x="64768" y="11429"/>
              <a:ext cx="111981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2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Contents</a:t>
              </a:r>
            </a:p>
          </p:txBody>
        </p:sp>
      </p:grpSp>
      <p:sp>
        <p:nvSpPr>
          <p:cNvPr id="277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78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79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282" name="그룹 16"/>
          <p:cNvGrpSpPr/>
          <p:nvPr/>
        </p:nvGrpSpPr>
        <p:grpSpPr>
          <a:xfrm>
            <a:off x="1300454" y="-425893"/>
            <a:ext cx="1739507" cy="829584"/>
            <a:chOff x="0" y="0"/>
            <a:chExt cx="1739505" cy="829583"/>
          </a:xfrm>
        </p:grpSpPr>
        <p:sp>
          <p:nvSpPr>
            <p:cNvPr id="280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281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283" name="직사각형 37"/>
          <p:cNvSpPr/>
          <p:nvPr/>
        </p:nvSpPr>
        <p:spPr>
          <a:xfrm>
            <a:off x="459543" y="953407"/>
            <a:ext cx="11327711" cy="5689603"/>
          </a:xfrm>
          <a:prstGeom prst="rect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  <a:effectLst>
            <a:outerShdw sx="100000" sy="100000" kx="0" ky="0" algn="b" rotWithShape="0" blurRad="317500" dist="635000" dir="10800000">
              <a:srgbClr val="000000">
                <a:alpha val="24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84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8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직사각형 25"/>
          <p:cNvSpPr txBox="1"/>
          <p:nvPr/>
        </p:nvSpPr>
        <p:spPr>
          <a:xfrm>
            <a:off x="3393328" y="3232875"/>
            <a:ext cx="8982668" cy="291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33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SVM을 통한 번호판 판별 </a:t>
            </a:r>
          </a:p>
          <a:p>
            <a:pPr marL="312820" indent="-312820">
              <a:lnSpc>
                <a:spcPct val="150000"/>
              </a:lnSpc>
              <a:buSzPct val="100000"/>
              <a:buChar char="-"/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>
              <a:lnSpc>
                <a:spcPct val="150000"/>
              </a:lnSpc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>
              <a:lnSpc>
                <a:spcPct val="150000"/>
              </a:lnSpc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pic>
        <p:nvPicPr>
          <p:cNvPr id="28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직사각형 8"/>
          <p:cNvSpPr/>
          <p:nvPr/>
        </p:nvSpPr>
        <p:spPr>
          <a:xfrm>
            <a:off x="449942" y="580571"/>
            <a:ext cx="11327711" cy="406401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4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92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93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94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297" name="그룹 16"/>
          <p:cNvGrpSpPr/>
          <p:nvPr/>
        </p:nvGrpSpPr>
        <p:grpSpPr>
          <a:xfrm>
            <a:off x="1261831" y="-438768"/>
            <a:ext cx="1739507" cy="829585"/>
            <a:chOff x="0" y="0"/>
            <a:chExt cx="1739505" cy="829583"/>
          </a:xfrm>
        </p:grpSpPr>
        <p:sp>
          <p:nvSpPr>
            <p:cNvPr id="295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296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298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3. 차량 번호판 영역 검출 프로그램 - 번호판 판별"/>
          <p:cNvSpPr txBox="1"/>
          <p:nvPr/>
        </p:nvSpPr>
        <p:spPr>
          <a:xfrm>
            <a:off x="514712" y="592001"/>
            <a:ext cx="11198170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lvl="1" indent="457200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차량 번호판 영역 검출 프로그램 - 번호판 판별 </a:t>
            </a:r>
          </a:p>
        </p:txBody>
      </p:sp>
      <p:pic>
        <p:nvPicPr>
          <p:cNvPr id="302" name="스크린샷 2021-08-08 오후 4.00.12.png" descr="스크린샷 2021-08-08 오후 4.00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26430" y="1075208"/>
            <a:ext cx="4850782" cy="4707584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직사각형 21"/>
          <p:cNvSpPr txBox="1"/>
          <p:nvPr/>
        </p:nvSpPr>
        <p:spPr>
          <a:xfrm>
            <a:off x="394454" y="1667264"/>
            <a:ext cx="6554015" cy="353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9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SVM 이란?</a:t>
            </a:r>
          </a:p>
          <a:p>
            <a: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88757" indent="-288757">
              <a:buSzPct val="100000"/>
              <a:buChar char="-"/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머신러닝 지도형 학습 중 분류 알고리즘</a:t>
            </a:r>
          </a:p>
          <a:p>
            <a:pPr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00526" indent="-200526">
              <a:buSzPct val="100000"/>
              <a:buChar char="-"/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이질적인 서로 다른 집단간의 상대적인 거리(Margin)를  최대화 하며 데이터를 분리하는 최적의 선형 결정 경계(Hyperplane)를 찾는 알고리즘</a:t>
            </a:r>
          </a:p>
          <a:p>
            <a:pPr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04" name="출처: 딥러닝을 이용한 번호판 검출과 인식 알고리즘/ 김정환 임준홍"/>
          <p:cNvSpPr txBox="1"/>
          <p:nvPr/>
        </p:nvSpPr>
        <p:spPr>
          <a:xfrm>
            <a:off x="7153533" y="5799374"/>
            <a:ext cx="445942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출처: 딥러닝을 이용한 번호판 검출과 인식 알고리즘/ 김정환 임준홍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직선 연결선 6"/>
          <p:cNvSpPr/>
          <p:nvPr/>
        </p:nvSpPr>
        <p:spPr>
          <a:xfrm>
            <a:off x="83998" y="65614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8" name="직사각형 8"/>
          <p:cNvSpPr/>
          <p:nvPr/>
        </p:nvSpPr>
        <p:spPr>
          <a:xfrm>
            <a:off x="449942" y="580571"/>
            <a:ext cx="11327711" cy="406401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4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09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10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11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314" name="그룹 16"/>
          <p:cNvGrpSpPr/>
          <p:nvPr/>
        </p:nvGrpSpPr>
        <p:grpSpPr>
          <a:xfrm>
            <a:off x="1287579" y="-396120"/>
            <a:ext cx="1739507" cy="829584"/>
            <a:chOff x="0" y="0"/>
            <a:chExt cx="1739505" cy="829583"/>
          </a:xfrm>
        </p:grpSpPr>
        <p:sp>
          <p:nvSpPr>
            <p:cNvPr id="312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313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315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1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3. 차량 번호판 영역 검출 프로그램 - 번호판 판별"/>
          <p:cNvSpPr txBox="1"/>
          <p:nvPr/>
        </p:nvSpPr>
        <p:spPr>
          <a:xfrm>
            <a:off x="514712" y="592001"/>
            <a:ext cx="11198170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lvl="1" indent="457200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차량 번호판 영역 검출 프로그램 - 번호판 판별 </a:t>
            </a:r>
          </a:p>
        </p:txBody>
      </p:sp>
      <p:sp>
        <p:nvSpPr>
          <p:cNvPr id="319" name="직사각형 21"/>
          <p:cNvSpPr txBox="1"/>
          <p:nvPr/>
        </p:nvSpPr>
        <p:spPr>
          <a:xfrm>
            <a:off x="326634" y="1184360"/>
            <a:ext cx="576731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SVM 학습 데이터를 통해 번호판 판별 코드</a:t>
            </a:r>
          </a:p>
        </p:txBody>
      </p:sp>
      <p:pic>
        <p:nvPicPr>
          <p:cNvPr id="320" name="스크린샷 2021-08-08 오후 2.34.31.png" descr="스크린샷 2021-08-08 오후 2.34.31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68762"/>
          <a:stretch>
            <a:fillRect/>
          </a:stretch>
        </p:blipFill>
        <p:spPr>
          <a:xfrm>
            <a:off x="401213" y="1760775"/>
            <a:ext cx="6221389" cy="114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스크린샷 2021-08-08 오후 2.34.31.png" descr="스크린샷 2021-08-08 오후 2.34.31.png"/>
          <p:cNvPicPr>
            <a:picLocks noChangeAspect="1"/>
          </p:cNvPicPr>
          <p:nvPr/>
        </p:nvPicPr>
        <p:blipFill>
          <a:blip r:embed="rId4">
            <a:extLst/>
          </a:blip>
          <a:srcRect l="0" t="27980" r="0" b="0"/>
          <a:stretch>
            <a:fillRect/>
          </a:stretch>
        </p:blipFill>
        <p:spPr>
          <a:xfrm>
            <a:off x="416096" y="3624272"/>
            <a:ext cx="6191716" cy="2622645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직사각형 21"/>
          <p:cNvSpPr txBox="1"/>
          <p:nvPr/>
        </p:nvSpPr>
        <p:spPr>
          <a:xfrm>
            <a:off x="154810" y="3067157"/>
            <a:ext cx="6342592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후보영역 영상 출력 및 후보 영역 색 지정 코드 </a:t>
            </a:r>
          </a:p>
        </p:txBody>
      </p:sp>
      <p:grpSp>
        <p:nvGrpSpPr>
          <p:cNvPr id="325" name="그룹"/>
          <p:cNvGrpSpPr/>
          <p:nvPr/>
        </p:nvGrpSpPr>
        <p:grpSpPr>
          <a:xfrm>
            <a:off x="6923546" y="4266217"/>
            <a:ext cx="5804101" cy="1338663"/>
            <a:chOff x="0" y="0"/>
            <a:chExt cx="5804100" cy="1338662"/>
          </a:xfrm>
        </p:grpSpPr>
        <p:sp>
          <p:nvSpPr>
            <p:cNvPr id="323" name="설명 풍선"/>
            <p:cNvSpPr/>
            <p:nvPr/>
          </p:nvSpPr>
          <p:spPr>
            <a:xfrm>
              <a:off x="-1" y="0"/>
              <a:ext cx="4557317" cy="1338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88" y="0"/>
                  </a:moveTo>
                  <a:cubicBezTo>
                    <a:pt x="1412" y="0"/>
                    <a:pt x="1270" y="486"/>
                    <a:pt x="1270" y="1082"/>
                  </a:cubicBezTo>
                  <a:lnTo>
                    <a:pt x="1270" y="8645"/>
                  </a:lnTo>
                  <a:lnTo>
                    <a:pt x="0" y="10803"/>
                  </a:lnTo>
                  <a:lnTo>
                    <a:pt x="1270" y="12961"/>
                  </a:lnTo>
                  <a:lnTo>
                    <a:pt x="1270" y="20518"/>
                  </a:lnTo>
                  <a:cubicBezTo>
                    <a:pt x="1270" y="21114"/>
                    <a:pt x="1412" y="21600"/>
                    <a:pt x="1588" y="21600"/>
                  </a:cubicBezTo>
                  <a:lnTo>
                    <a:pt x="21282" y="21600"/>
                  </a:lnTo>
                  <a:cubicBezTo>
                    <a:pt x="21457" y="21600"/>
                    <a:pt x="21600" y="21114"/>
                    <a:pt x="21600" y="20518"/>
                  </a:cubicBezTo>
                  <a:lnTo>
                    <a:pt x="21600" y="1082"/>
                  </a:lnTo>
                  <a:cubicBezTo>
                    <a:pt x="21600" y="486"/>
                    <a:pt x="21457" y="0"/>
                    <a:pt x="21282" y="0"/>
                  </a:cubicBezTo>
                  <a:lnTo>
                    <a:pt x="158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324" name="직사각형 21"/>
            <p:cNvSpPr txBox="1"/>
            <p:nvPr/>
          </p:nvSpPr>
          <p:spPr>
            <a:xfrm>
              <a:off x="374432" y="219540"/>
              <a:ext cx="5429668" cy="85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17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후보 영역일 경우 : 빨간색으로 표시 </a:t>
              </a:r>
            </a:p>
            <a:p>
              <a:pPr>
                <a:defRPr sz="17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>
                <a:defRPr sz="17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번호판으로 판별 난 경우 : 초록색으로 표시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8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31" name="직사각형 8"/>
          <p:cNvGrpSpPr/>
          <p:nvPr/>
        </p:nvGrpSpPr>
        <p:grpSpPr>
          <a:xfrm>
            <a:off x="449940" y="580571"/>
            <a:ext cx="11327714" cy="406401"/>
            <a:chOff x="-1" y="0"/>
            <a:chExt cx="11327713" cy="406400"/>
          </a:xfrm>
        </p:grpSpPr>
        <p:sp>
          <p:nvSpPr>
            <p:cNvPr id="329" name="직사각형"/>
            <p:cNvSpPr/>
            <p:nvPr/>
          </p:nvSpPr>
          <p:spPr>
            <a:xfrm>
              <a:off x="-2" y="0"/>
              <a:ext cx="11327714" cy="406401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48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330" name="Contents"/>
            <p:cNvSpPr txBox="1"/>
            <p:nvPr/>
          </p:nvSpPr>
          <p:spPr>
            <a:xfrm>
              <a:off x="64768" y="11429"/>
              <a:ext cx="111981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2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Contents</a:t>
              </a:r>
            </a:p>
          </p:txBody>
        </p:sp>
      </p:grpSp>
      <p:sp>
        <p:nvSpPr>
          <p:cNvPr id="332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33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34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337" name="그룹 16"/>
          <p:cNvGrpSpPr/>
          <p:nvPr/>
        </p:nvGrpSpPr>
        <p:grpSpPr>
          <a:xfrm>
            <a:off x="1261831" y="-407896"/>
            <a:ext cx="1739507" cy="829584"/>
            <a:chOff x="0" y="0"/>
            <a:chExt cx="1739505" cy="829583"/>
          </a:xfrm>
        </p:grpSpPr>
        <p:sp>
          <p:nvSpPr>
            <p:cNvPr id="335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336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338" name="직사각형 37"/>
          <p:cNvSpPr/>
          <p:nvPr/>
        </p:nvSpPr>
        <p:spPr>
          <a:xfrm>
            <a:off x="459543" y="953407"/>
            <a:ext cx="11327711" cy="5689603"/>
          </a:xfrm>
          <a:prstGeom prst="rect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  <a:effectLst>
            <a:outerShdw sx="100000" sy="100000" kx="0" ky="0" algn="b" rotWithShape="0" blurRad="317500" dist="635000" dir="10800000">
              <a:srgbClr val="000000">
                <a:alpha val="24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39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4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직사각형 25"/>
          <p:cNvSpPr txBox="1"/>
          <p:nvPr/>
        </p:nvSpPr>
        <p:spPr>
          <a:xfrm>
            <a:off x="1462230" y="1145733"/>
            <a:ext cx="8982668" cy="359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lnSpc>
                <a:spcPct val="150000"/>
              </a:lnSpc>
              <a:defRPr sz="45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4. 결과</a:t>
            </a:r>
          </a:p>
          <a:p>
            <a:pPr algn="ctr">
              <a:lnSpc>
                <a:spcPct val="150000"/>
              </a:lnSpc>
              <a:defRPr sz="20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18가지 이미지를 통한 결과 도출 </a:t>
            </a:r>
          </a:p>
          <a:p>
            <a:pPr marL="312820" indent="-312820">
              <a:lnSpc>
                <a:spcPct val="150000"/>
              </a:lnSpc>
              <a:buSzPct val="100000"/>
              <a:buChar char="-"/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>
              <a:lnSpc>
                <a:spcPct val="150000"/>
              </a:lnSpc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>
              <a:lnSpc>
                <a:spcPct val="150000"/>
              </a:lnSpc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pic>
        <p:nvPicPr>
          <p:cNvPr id="34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스크린샷 2021-08-08 오후 9.41.39.png" descr="스크린샷 2021-08-08 오후 9.41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4270" y="2468140"/>
            <a:ext cx="7638099" cy="4470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6" name="직선 연결선 6"/>
          <p:cNvSpPr/>
          <p:nvPr/>
        </p:nvSpPr>
        <p:spPr>
          <a:xfrm>
            <a:off x="101797" y="6116946"/>
            <a:ext cx="12024002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7" name="직사각형 8"/>
          <p:cNvSpPr/>
          <p:nvPr/>
        </p:nvSpPr>
        <p:spPr>
          <a:xfrm>
            <a:off x="449942" y="580571"/>
            <a:ext cx="11327711" cy="406401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4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48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49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50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353" name="그룹 16"/>
          <p:cNvGrpSpPr/>
          <p:nvPr/>
        </p:nvGrpSpPr>
        <p:grpSpPr>
          <a:xfrm>
            <a:off x="1261831" y="-357268"/>
            <a:ext cx="1739507" cy="829585"/>
            <a:chOff x="0" y="0"/>
            <a:chExt cx="1739505" cy="829583"/>
          </a:xfrm>
        </p:grpSpPr>
        <p:sp>
          <p:nvSpPr>
            <p:cNvPr id="351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352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354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5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3. 차량 번호판 영역 검출 프로그램 - 결과"/>
          <p:cNvSpPr txBox="1"/>
          <p:nvPr/>
        </p:nvSpPr>
        <p:spPr>
          <a:xfrm>
            <a:off x="406794" y="584722"/>
            <a:ext cx="11198171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lvl="1" indent="457200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차량 번호판 영역 검출 프로그램 - 결과</a:t>
            </a:r>
          </a:p>
        </p:txBody>
      </p:sp>
      <p:pic>
        <p:nvPicPr>
          <p:cNvPr id="358" name="스크린샷 2021-08-08 오후 7.52.08.png" descr="스크린샷 2021-08-08 오후 7.52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742" y="3261293"/>
            <a:ext cx="3358845" cy="2933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스크린샷 2021-08-08 오후 7.52.06.png" descr="스크린샷 2021-08-08 오후 7.52.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064" y="2338862"/>
            <a:ext cx="3133964" cy="1687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스크린샷 2021-08-08 오후 7.52.40.png" descr="스크린샷 2021-08-08 오후 7.52.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06259" y="3261293"/>
            <a:ext cx="4514504" cy="2933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스크린샷 2021-08-08 오후 7.52.38.png" descr="스크린샷 2021-08-08 오후 7.52.3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31954" y="2447118"/>
            <a:ext cx="2582659" cy="1194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스크린샷 2021-08-08 오후 7.52.36.png" descr="스크린샷 2021-08-08 오후 7.52.3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98110" y="2338862"/>
            <a:ext cx="2963587" cy="1595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스크린샷 2021-08-08 오후 7.56.11.png" descr="스크린샷 2021-08-08 오후 7.56.1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65484" y="2865694"/>
            <a:ext cx="4193110" cy="3292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스크린샷 2021-08-08 오후 7.56.10.png" descr="스크린샷 2021-08-08 오후 7.56.10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875258" y="1145735"/>
            <a:ext cx="3295903" cy="1774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스크린샷 2021-08-08 오후 7.56.07.png" descr="스크린샷 2021-08-08 오후 7.56.07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789178" y="2103446"/>
            <a:ext cx="2582659" cy="1194964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직선 연결선 6"/>
          <p:cNvSpPr/>
          <p:nvPr/>
        </p:nvSpPr>
        <p:spPr>
          <a:xfrm flipV="1">
            <a:off x="7784534" y="972179"/>
            <a:ext cx="2" cy="5135004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7" name="직사각형 21"/>
          <p:cNvSpPr txBox="1"/>
          <p:nvPr/>
        </p:nvSpPr>
        <p:spPr>
          <a:xfrm>
            <a:off x="637172" y="1612423"/>
            <a:ext cx="5021603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2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이전 코드로는 번호판 후보 영역 결과의 각도가 이상함을 파악함.</a:t>
            </a:r>
          </a:p>
        </p:txBody>
      </p:sp>
      <p:sp>
        <p:nvSpPr>
          <p:cNvPr id="368" name="직사각형 21"/>
          <p:cNvSpPr txBox="1"/>
          <p:nvPr/>
        </p:nvSpPr>
        <p:spPr>
          <a:xfrm>
            <a:off x="7507955" y="1145736"/>
            <a:ext cx="2357248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9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원하는 결과</a:t>
            </a:r>
          </a:p>
        </p:txBody>
      </p:sp>
      <p:sp>
        <p:nvSpPr>
          <p:cNvPr id="369" name="직사각형 21"/>
          <p:cNvSpPr txBox="1"/>
          <p:nvPr/>
        </p:nvSpPr>
        <p:spPr>
          <a:xfrm>
            <a:off x="124678" y="1095226"/>
            <a:ext cx="6046592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2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결과 1. 코드 실행 시 번호판 검출 확률이 낮음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직사각형 8"/>
          <p:cNvSpPr/>
          <p:nvPr/>
        </p:nvSpPr>
        <p:spPr>
          <a:xfrm>
            <a:off x="449942" y="580571"/>
            <a:ext cx="11327711" cy="406401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4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73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74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375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378" name="그룹 16"/>
          <p:cNvGrpSpPr/>
          <p:nvPr/>
        </p:nvGrpSpPr>
        <p:grpSpPr>
          <a:xfrm>
            <a:off x="1326202" y="-407777"/>
            <a:ext cx="1739507" cy="829585"/>
            <a:chOff x="0" y="0"/>
            <a:chExt cx="1739505" cy="829583"/>
          </a:xfrm>
        </p:grpSpPr>
        <p:sp>
          <p:nvSpPr>
            <p:cNvPr id="376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377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379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3. 차량 번호판 영역 검출 프로그램 - 결과"/>
          <p:cNvSpPr txBox="1"/>
          <p:nvPr/>
        </p:nvSpPr>
        <p:spPr>
          <a:xfrm>
            <a:off x="514712" y="592001"/>
            <a:ext cx="11198170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lvl="1" indent="457200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차량 번호판 영역 검출 프로그램 - 결과</a:t>
            </a:r>
          </a:p>
        </p:txBody>
      </p:sp>
      <p:sp>
        <p:nvSpPr>
          <p:cNvPr id="383" name="직사각형 21"/>
          <p:cNvSpPr txBox="1"/>
          <p:nvPr/>
        </p:nvSpPr>
        <p:spPr>
          <a:xfrm>
            <a:off x="339582" y="1074413"/>
            <a:ext cx="9626062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번호판 후보 영상 회전 보정 함수 각도값 변경 → 번호판이 검출되는 확률 ↑ </a:t>
            </a:r>
          </a:p>
        </p:txBody>
      </p:sp>
      <p:pic>
        <p:nvPicPr>
          <p:cNvPr id="384" name="스크린샷 2021-08-08 오후 8.07.59.png" descr="스크린샷 2021-08-08 오후 8.07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774" y="1639122"/>
            <a:ext cx="5753102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스크린샷 2021-08-08 오후 8.08.31.png" descr="스크린샷 2021-08-08 오후 8.08.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774" y="2875306"/>
            <a:ext cx="5753102" cy="342902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90" name="그룹"/>
          <p:cNvGrpSpPr/>
          <p:nvPr/>
        </p:nvGrpSpPr>
        <p:grpSpPr>
          <a:xfrm>
            <a:off x="7425548" y="1658288"/>
            <a:ext cx="4877791" cy="4578605"/>
            <a:chOff x="0" y="0"/>
            <a:chExt cx="4877790" cy="4578604"/>
          </a:xfrm>
        </p:grpSpPr>
        <p:pic>
          <p:nvPicPr>
            <p:cNvPr id="387" name="스크린샷 2021-08-08 오후 8.07.09.png" descr="스크린샷 2021-08-08 오후 8.07.09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4246" y="935247"/>
              <a:ext cx="4172232" cy="3643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8" name="스크린샷 2021-08-08 오후 8.07.12.png" descr="스크린샷 2021-08-08 오후 8.07.12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59204" y="0"/>
              <a:ext cx="2718587" cy="12578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9" name="스크린샷 2021-08-08 오후 8.07.14.png" descr="스크린샷 2021-08-08 오후 8.07.14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67438"/>
              <a:ext cx="2752026" cy="14818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4" name="그룹"/>
          <p:cNvGrpSpPr/>
          <p:nvPr/>
        </p:nvGrpSpPr>
        <p:grpSpPr>
          <a:xfrm>
            <a:off x="228075" y="3399151"/>
            <a:ext cx="7546334" cy="2867494"/>
            <a:chOff x="0" y="0"/>
            <a:chExt cx="7546332" cy="2867492"/>
          </a:xfrm>
        </p:grpSpPr>
        <p:pic>
          <p:nvPicPr>
            <p:cNvPr id="391" name="스크린샷 2021-08-08 오후 8.11.19.png" descr="스크린샷 2021-08-08 오후 8.11.19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0"/>
              <a:ext cx="4282491" cy="2782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스크린샷 2021-08-08 오후 8.11.21.png" descr="스크린샷 2021-08-08 오후 8.11.21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863331" y="1292690"/>
              <a:ext cx="3403602" cy="1574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3" name="스크린샷 2021-08-08 오후 8.11.23.png" descr="스크린샷 2021-08-08 오후 8.11.23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583931" y="3812"/>
              <a:ext cx="3962402" cy="213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7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00" name="직사각형 8"/>
          <p:cNvGrpSpPr/>
          <p:nvPr/>
        </p:nvGrpSpPr>
        <p:grpSpPr>
          <a:xfrm>
            <a:off x="449940" y="580571"/>
            <a:ext cx="11327714" cy="406401"/>
            <a:chOff x="-1" y="0"/>
            <a:chExt cx="11327713" cy="406400"/>
          </a:xfrm>
        </p:grpSpPr>
        <p:sp>
          <p:nvSpPr>
            <p:cNvPr id="398" name="직사각형"/>
            <p:cNvSpPr/>
            <p:nvPr/>
          </p:nvSpPr>
          <p:spPr>
            <a:xfrm>
              <a:off x="-2" y="0"/>
              <a:ext cx="11327714" cy="406401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48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399" name="Contents"/>
            <p:cNvSpPr txBox="1"/>
            <p:nvPr/>
          </p:nvSpPr>
          <p:spPr>
            <a:xfrm>
              <a:off x="64768" y="11429"/>
              <a:ext cx="111981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2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Contents</a:t>
              </a:r>
            </a:p>
          </p:txBody>
        </p:sp>
      </p:grpSp>
      <p:sp>
        <p:nvSpPr>
          <p:cNvPr id="401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02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03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406" name="그룹 16"/>
          <p:cNvGrpSpPr/>
          <p:nvPr/>
        </p:nvGrpSpPr>
        <p:grpSpPr>
          <a:xfrm>
            <a:off x="1236082" y="-407896"/>
            <a:ext cx="1739507" cy="829584"/>
            <a:chOff x="0" y="0"/>
            <a:chExt cx="1739505" cy="829583"/>
          </a:xfrm>
        </p:grpSpPr>
        <p:sp>
          <p:nvSpPr>
            <p:cNvPr id="404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405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407" name="직사각형 37"/>
          <p:cNvSpPr/>
          <p:nvPr/>
        </p:nvSpPr>
        <p:spPr>
          <a:xfrm>
            <a:off x="459543" y="953407"/>
            <a:ext cx="11327711" cy="5689603"/>
          </a:xfrm>
          <a:prstGeom prst="rect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  <a:effectLst>
            <a:outerShdw sx="100000" sy="100000" kx="0" ky="0" algn="b" rotWithShape="0" blurRad="317500" dist="635000" dir="10800000">
              <a:srgbClr val="000000">
                <a:alpha val="24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08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같은 이미지 다른 결과.mov" descr="같은 이미지 다른 결과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15549" y="1145732"/>
            <a:ext cx="8281669" cy="5176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16" fill="hold"/>
                                        <p:tgtEl>
                                          <p:spTgt spid="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1" fill="hold" display="0">
                  <p:stCondLst>
                    <p:cond delay="indefinite"/>
                  </p:stCondLst>
                </p:cTn>
                <p:tgtEl>
                  <p:spTgt spid="411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4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1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4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5" name="직사각형 8"/>
          <p:cNvSpPr/>
          <p:nvPr/>
        </p:nvSpPr>
        <p:spPr>
          <a:xfrm>
            <a:off x="449942" y="580571"/>
            <a:ext cx="11327711" cy="406401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4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16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17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18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421" name="그룹 16"/>
          <p:cNvGrpSpPr/>
          <p:nvPr/>
        </p:nvGrpSpPr>
        <p:grpSpPr>
          <a:xfrm>
            <a:off x="1326202" y="-407777"/>
            <a:ext cx="1739507" cy="829585"/>
            <a:chOff x="0" y="0"/>
            <a:chExt cx="1739505" cy="829583"/>
          </a:xfrm>
        </p:grpSpPr>
        <p:sp>
          <p:nvSpPr>
            <p:cNvPr id="419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420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422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2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3. 차량 번호판 영역 검출 프로그램 - 결과"/>
          <p:cNvSpPr txBox="1"/>
          <p:nvPr/>
        </p:nvSpPr>
        <p:spPr>
          <a:xfrm>
            <a:off x="514712" y="592001"/>
            <a:ext cx="11198170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lvl="1" indent="457200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차량 번호판 영역 검출 프로그램 - 결과</a:t>
            </a:r>
          </a:p>
        </p:txBody>
      </p:sp>
      <p:pic>
        <p:nvPicPr>
          <p:cNvPr id="426" name="스크린샷 2021-08-08 오후 1.51.36.png" descr="스크린샷 2021-08-08 오후 1.51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334" y="1867615"/>
            <a:ext cx="9888158" cy="3628988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직사각형 21"/>
          <p:cNvSpPr txBox="1"/>
          <p:nvPr/>
        </p:nvSpPr>
        <p:spPr>
          <a:xfrm>
            <a:off x="-874140" y="1145736"/>
            <a:ext cx="8169532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결과 2. 코드 실행 할 때마다 후보 영역 바뀜 </a:t>
            </a:r>
          </a:p>
        </p:txBody>
      </p:sp>
      <p:sp>
        <p:nvSpPr>
          <p:cNvPr id="428" name="직사각형 4"/>
          <p:cNvSpPr/>
          <p:nvPr/>
        </p:nvSpPr>
        <p:spPr>
          <a:xfrm>
            <a:off x="670940" y="3515759"/>
            <a:ext cx="6671466" cy="1860496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29" name="직사각형 41"/>
          <p:cNvSpPr txBox="1"/>
          <p:nvPr/>
        </p:nvSpPr>
        <p:spPr>
          <a:xfrm>
            <a:off x="4266793" y="1743567"/>
            <a:ext cx="6912603" cy="447039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2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컬러 영상을 이용해 번호판과 좀 더 유사한 영역으로 개선</a:t>
            </a:r>
            <a:r>
              <a:rPr sz="2000"/>
              <a:t> </a:t>
            </a:r>
          </a:p>
        </p:txBody>
      </p:sp>
      <p:grpSp>
        <p:nvGrpSpPr>
          <p:cNvPr id="432" name="그룹"/>
          <p:cNvGrpSpPr/>
          <p:nvPr/>
        </p:nvGrpSpPr>
        <p:grpSpPr>
          <a:xfrm>
            <a:off x="3083221" y="2425099"/>
            <a:ext cx="8346814" cy="3304277"/>
            <a:chOff x="0" y="0"/>
            <a:chExt cx="8346813" cy="3304275"/>
          </a:xfrm>
        </p:grpSpPr>
        <p:pic>
          <p:nvPicPr>
            <p:cNvPr id="430" name="스크린샷 2021-08-09 오전 12.27.58.png" descr="스크린샷 2021-08-09 오전 12.27.5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8346814" cy="3304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1" name="직사각형 4"/>
            <p:cNvSpPr/>
            <p:nvPr/>
          </p:nvSpPr>
          <p:spPr>
            <a:xfrm>
              <a:off x="4697549" y="1361259"/>
              <a:ext cx="3614906" cy="1229725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grpSp>
        <p:nvGrpSpPr>
          <p:cNvPr id="435" name="그룹"/>
          <p:cNvGrpSpPr/>
          <p:nvPr/>
        </p:nvGrpSpPr>
        <p:grpSpPr>
          <a:xfrm>
            <a:off x="236610" y="1471751"/>
            <a:ext cx="11482439" cy="4686402"/>
            <a:chOff x="0" y="-1"/>
            <a:chExt cx="11482438" cy="4686400"/>
          </a:xfrm>
        </p:grpSpPr>
        <p:pic>
          <p:nvPicPr>
            <p:cNvPr id="433" name="스크린샷 2021-08-08 오후 10.18.27.png" descr="스크린샷 2021-08-08 오후 10.18.27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2"/>
              <a:ext cx="5925698" cy="4620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4" name="스크린샷 2021-08-08 오후 10.18.45.png" descr="스크린샷 2021-08-08 오후 10.18.45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71876" y="63"/>
              <a:ext cx="6010563" cy="4686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8" grpId="2"/>
      <p:bldP build="whole" bldLvl="1" animBg="1" rev="0" advAuto="0" spid="435" grpId="1"/>
      <p:bldP build="whole" bldLvl="1" animBg="1" rev="0" advAuto="0" spid="432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8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직사각형 8"/>
          <p:cNvSpPr/>
          <p:nvPr/>
        </p:nvSpPr>
        <p:spPr>
          <a:xfrm>
            <a:off x="449942" y="580571"/>
            <a:ext cx="11327711" cy="406401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4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40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41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42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445" name="그룹 16"/>
          <p:cNvGrpSpPr/>
          <p:nvPr/>
        </p:nvGrpSpPr>
        <p:grpSpPr>
          <a:xfrm>
            <a:off x="1261831" y="-436931"/>
            <a:ext cx="1739507" cy="829584"/>
            <a:chOff x="0" y="0"/>
            <a:chExt cx="1739505" cy="829583"/>
          </a:xfrm>
        </p:grpSpPr>
        <p:sp>
          <p:nvSpPr>
            <p:cNvPr id="443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444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446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4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3. 차량 번호판 영역 검출 프로그램 - 결과"/>
          <p:cNvSpPr txBox="1"/>
          <p:nvPr/>
        </p:nvSpPr>
        <p:spPr>
          <a:xfrm>
            <a:off x="514712" y="592001"/>
            <a:ext cx="11198170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lvl="1" indent="457200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차량 번호판 영역 검출 프로그램 - 결과</a:t>
            </a:r>
          </a:p>
        </p:txBody>
      </p:sp>
      <p:sp>
        <p:nvSpPr>
          <p:cNvPr id="450" name="직사각형 21"/>
          <p:cNvSpPr txBox="1"/>
          <p:nvPr/>
        </p:nvSpPr>
        <p:spPr>
          <a:xfrm>
            <a:off x="361994" y="1092897"/>
            <a:ext cx="670898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결과 3. 후보 영역을 생성하지 못해 생긴 코드 오류 </a:t>
            </a:r>
          </a:p>
        </p:txBody>
      </p:sp>
      <p:pic>
        <p:nvPicPr>
          <p:cNvPr id="451" name="스크린샷 2021-08-07 오후 3.21.23.png" descr="스크린샷 2021-08-07 오후 3.21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2985" y="1683974"/>
            <a:ext cx="10272995" cy="36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스크린샷 2021-08-08 오후 1.13.03.png" descr="스크린샷 2021-08-08 오후 1.13.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5401" y="2240181"/>
            <a:ext cx="4703612" cy="3650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스크린샷 2021-08-08 오후 1.34.12.png" descr="스크린샷 2021-08-08 오후 1.34.1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5401" y="4903394"/>
            <a:ext cx="4703612" cy="540714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직사각형 21"/>
          <p:cNvSpPr txBox="1"/>
          <p:nvPr/>
        </p:nvSpPr>
        <p:spPr>
          <a:xfrm>
            <a:off x="5292583" y="2514513"/>
            <a:ext cx="6708979" cy="283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1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넓이 조건 혹은 종횡비 조건을 만족하지 못하여</a:t>
            </a:r>
          </a:p>
          <a:p>
            <a:pPr algn="ctr">
              <a:defRPr sz="21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후보 영역이 생성되지 않는 경우에 에러 발생</a:t>
            </a:r>
          </a:p>
          <a:p>
            <a:pPr algn="ctr">
              <a:defRPr sz="21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↓ </a:t>
            </a:r>
          </a:p>
          <a:p>
            <a:pPr algn="ctr">
              <a:defRPr sz="21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 sz="21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넓이 조건과 종횡비 조건 범위를 넓혀 </a:t>
            </a:r>
          </a:p>
          <a:p>
            <a:pPr algn="ctr">
              <a:defRPr sz="21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후보 영상 생성의 확률을 높임. </a:t>
            </a:r>
          </a:p>
          <a:p>
            <a:pPr algn="ctr">
              <a:defRPr sz="21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↓</a:t>
            </a:r>
          </a:p>
          <a:p>
            <a:pPr algn="ctr">
              <a:defRPr sz="21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 sz="21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그래도 가끔 에러 뜸. </a:t>
            </a:r>
          </a:p>
        </p:txBody>
      </p:sp>
      <p:pic>
        <p:nvPicPr>
          <p:cNvPr id="455" name="스크린샷 2021-08-09 오전 10.13.10.png" descr="스크린샷 2021-08-09 오전 10.13.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25896" y="1823732"/>
            <a:ext cx="5629548" cy="4737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22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3" grpId="1"/>
      <p:bldP build="whole" bldLvl="1" animBg="1" rev="0" advAuto="0" spid="45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8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11" name="직사각형 8"/>
          <p:cNvGrpSpPr/>
          <p:nvPr/>
        </p:nvGrpSpPr>
        <p:grpSpPr>
          <a:xfrm>
            <a:off x="449940" y="580571"/>
            <a:ext cx="11327714" cy="406401"/>
            <a:chOff x="-1" y="0"/>
            <a:chExt cx="11327713" cy="406400"/>
          </a:xfrm>
        </p:grpSpPr>
        <p:sp>
          <p:nvSpPr>
            <p:cNvPr id="109" name="직사각형"/>
            <p:cNvSpPr/>
            <p:nvPr/>
          </p:nvSpPr>
          <p:spPr>
            <a:xfrm>
              <a:off x="-2" y="0"/>
              <a:ext cx="11327714" cy="406401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48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110" name="Contents"/>
            <p:cNvSpPr txBox="1"/>
            <p:nvPr/>
          </p:nvSpPr>
          <p:spPr>
            <a:xfrm>
              <a:off x="64768" y="11429"/>
              <a:ext cx="111981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2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Contents</a:t>
              </a:r>
            </a:p>
          </p:txBody>
        </p:sp>
      </p:grpSp>
      <p:sp>
        <p:nvSpPr>
          <p:cNvPr id="112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13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14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15" name="직사각형 37"/>
          <p:cNvSpPr/>
          <p:nvPr/>
        </p:nvSpPr>
        <p:spPr>
          <a:xfrm>
            <a:off x="459543" y="953407"/>
            <a:ext cx="11327711" cy="5689603"/>
          </a:xfrm>
          <a:prstGeom prst="rect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  <a:effectLst>
            <a:outerShdw sx="100000" sy="100000" kx="0" ky="0" algn="b" rotWithShape="0" blurRad="317500" dist="635000" dir="10800000">
              <a:srgbClr val="000000">
                <a:alpha val="24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16" name="직사각형 38"/>
          <p:cNvSpPr txBox="1"/>
          <p:nvPr/>
        </p:nvSpPr>
        <p:spPr>
          <a:xfrm>
            <a:off x="489430" y="1482539"/>
            <a:ext cx="11213139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40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17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직사각형 25"/>
          <p:cNvSpPr txBox="1"/>
          <p:nvPr/>
        </p:nvSpPr>
        <p:spPr>
          <a:xfrm>
            <a:off x="2329006" y="2097547"/>
            <a:ext cx="8982666" cy="311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24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영역을 검출하기 위한 이미지 전처리 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영역 검출을 위한 함수 정의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SVM 학습데이터를 통한 번호판 구분 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영역 검출 결과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결론</a:t>
            </a:r>
          </a:p>
        </p:txBody>
      </p:sp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8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9" name="직사각형 8"/>
          <p:cNvSpPr/>
          <p:nvPr/>
        </p:nvSpPr>
        <p:spPr>
          <a:xfrm>
            <a:off x="449942" y="580571"/>
            <a:ext cx="11327711" cy="406401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4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60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61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62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465" name="그룹 16"/>
          <p:cNvGrpSpPr/>
          <p:nvPr/>
        </p:nvGrpSpPr>
        <p:grpSpPr>
          <a:xfrm>
            <a:off x="1261831" y="-468672"/>
            <a:ext cx="1739507" cy="829585"/>
            <a:chOff x="0" y="0"/>
            <a:chExt cx="1739505" cy="829583"/>
          </a:xfrm>
        </p:grpSpPr>
        <p:sp>
          <p:nvSpPr>
            <p:cNvPr id="463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464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466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6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3. 차량 번호판 영역 검출 프로그램 - 결과"/>
          <p:cNvSpPr txBox="1"/>
          <p:nvPr/>
        </p:nvSpPr>
        <p:spPr>
          <a:xfrm>
            <a:off x="514712" y="592001"/>
            <a:ext cx="11198170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lvl="1" indent="457200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차량 번호판 영역 검출 프로그램 - 결과</a:t>
            </a:r>
          </a:p>
        </p:txBody>
      </p:sp>
      <p:sp>
        <p:nvSpPr>
          <p:cNvPr id="470" name="직사각형 21"/>
          <p:cNvSpPr txBox="1"/>
          <p:nvPr/>
        </p:nvSpPr>
        <p:spPr>
          <a:xfrm>
            <a:off x="-806406" y="1206631"/>
            <a:ext cx="670898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결과 4. 결과에 대한 전처리 영향  </a:t>
            </a:r>
          </a:p>
        </p:txBody>
      </p:sp>
      <p:grpSp>
        <p:nvGrpSpPr>
          <p:cNvPr id="478" name="그룹"/>
          <p:cNvGrpSpPr/>
          <p:nvPr/>
        </p:nvGrpSpPr>
        <p:grpSpPr>
          <a:xfrm>
            <a:off x="164650" y="1911439"/>
            <a:ext cx="11862700" cy="3507005"/>
            <a:chOff x="0" y="0"/>
            <a:chExt cx="11862700" cy="3507004"/>
          </a:xfrm>
        </p:grpSpPr>
        <p:pic>
          <p:nvPicPr>
            <p:cNvPr id="471" name="스크린샷 2021-08-08 오후 10.54.15.png" descr="스크린샷 2021-08-08 오후 10.54.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28201" y="160815"/>
              <a:ext cx="3817778" cy="32126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스크린샷 2021-08-08 오후 10.54.38.png" descr="스크린샷 2021-08-08 오후 10.54.3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60815"/>
              <a:ext cx="3817776" cy="32126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3" name="스크린샷 2021-08-08 오후 10.54.13.png" descr="스크린샷 2021-08-08 오후 10.54.13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633445" y="0"/>
              <a:ext cx="4229256" cy="35070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4" name="직사각형 21"/>
            <p:cNvSpPr txBox="1"/>
            <p:nvPr/>
          </p:nvSpPr>
          <p:spPr>
            <a:xfrm>
              <a:off x="1910302" y="2639351"/>
              <a:ext cx="4197993" cy="370839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닫힘 연산 4번 실행 시 번호판 검출 확률 ↑ </a:t>
              </a:r>
            </a:p>
          </p:txBody>
        </p:sp>
        <p:sp>
          <p:nvSpPr>
            <p:cNvPr id="475" name="화살표"/>
            <p:cNvSpPr/>
            <p:nvPr/>
          </p:nvSpPr>
          <p:spPr>
            <a:xfrm>
              <a:off x="3055007" y="1132151"/>
              <a:ext cx="1511702" cy="1270003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476" name="직사각형 4"/>
            <p:cNvSpPr/>
            <p:nvPr/>
          </p:nvSpPr>
          <p:spPr>
            <a:xfrm>
              <a:off x="4964082" y="1552893"/>
              <a:ext cx="1649514" cy="401218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477" name="직사각형 4"/>
            <p:cNvSpPr/>
            <p:nvPr/>
          </p:nvSpPr>
          <p:spPr>
            <a:xfrm>
              <a:off x="1084131" y="1552893"/>
              <a:ext cx="1649514" cy="401218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grpSp>
        <p:nvGrpSpPr>
          <p:cNvPr id="485" name="그룹"/>
          <p:cNvGrpSpPr/>
          <p:nvPr/>
        </p:nvGrpSpPr>
        <p:grpSpPr>
          <a:xfrm>
            <a:off x="-176885" y="1761503"/>
            <a:ext cx="12545770" cy="3806877"/>
            <a:chOff x="0" y="0"/>
            <a:chExt cx="12545769" cy="3806876"/>
          </a:xfrm>
        </p:grpSpPr>
        <p:grpSp>
          <p:nvGrpSpPr>
            <p:cNvPr id="483" name="그룹"/>
            <p:cNvGrpSpPr/>
            <p:nvPr/>
          </p:nvGrpSpPr>
          <p:grpSpPr>
            <a:xfrm>
              <a:off x="0" y="0"/>
              <a:ext cx="12545770" cy="3806877"/>
              <a:chOff x="0" y="0"/>
              <a:chExt cx="12545769" cy="3806876"/>
            </a:xfrm>
          </p:grpSpPr>
          <p:pic>
            <p:nvPicPr>
              <p:cNvPr id="479" name="스크린샷 2021-08-08 오후 10.49.44.png" descr="스크린샷 2021-08-08 오후 10.49.44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1" y="29790"/>
                <a:ext cx="4591675" cy="37472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0" name="스크린샷 2021-08-08 오후 10.49.59.png" descr="스크린샷 2021-08-08 오후 10.49.59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081618" y="10625"/>
                <a:ext cx="4638641" cy="3785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1" name="스크린샷 2021-08-08 오후 10.50.02.png" descr="스크린샷 2021-08-08 오후 10.50.02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7881085" y="-1"/>
                <a:ext cx="4664685" cy="38068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2" name="화살표"/>
              <p:cNvSpPr/>
              <p:nvPr/>
            </p:nvSpPr>
            <p:spPr>
              <a:xfrm>
                <a:off x="3724526" y="1441495"/>
                <a:ext cx="1059952" cy="923885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나눔고딕"/>
                    <a:ea typeface="나눔고딕"/>
                    <a:cs typeface="나눔고딕"/>
                    <a:sym typeface="나눔고딕"/>
                  </a:defRPr>
                </a:pPr>
              </a:p>
            </p:txBody>
          </p:sp>
        </p:grpSp>
        <p:sp>
          <p:nvSpPr>
            <p:cNvPr id="484" name="직사각형 21"/>
            <p:cNvSpPr txBox="1"/>
            <p:nvPr/>
          </p:nvSpPr>
          <p:spPr>
            <a:xfrm>
              <a:off x="2416720" y="2706261"/>
              <a:ext cx="4197994" cy="370839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닫힘 연산 2번 실행 시 번호판 검출 확률 ↑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88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89" name="직사각형 8"/>
          <p:cNvSpPr/>
          <p:nvPr/>
        </p:nvSpPr>
        <p:spPr>
          <a:xfrm>
            <a:off x="449942" y="580571"/>
            <a:ext cx="11327711" cy="406401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4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90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91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492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495" name="그룹 16"/>
          <p:cNvGrpSpPr/>
          <p:nvPr/>
        </p:nvGrpSpPr>
        <p:grpSpPr>
          <a:xfrm>
            <a:off x="1261831" y="-407897"/>
            <a:ext cx="1739507" cy="829584"/>
            <a:chOff x="0" y="0"/>
            <a:chExt cx="1739505" cy="829583"/>
          </a:xfrm>
        </p:grpSpPr>
        <p:sp>
          <p:nvSpPr>
            <p:cNvPr id="493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494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496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9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3. 차량 번호판 영역 검출 프로그램 - 결과"/>
          <p:cNvSpPr txBox="1"/>
          <p:nvPr/>
        </p:nvSpPr>
        <p:spPr>
          <a:xfrm>
            <a:off x="514712" y="592001"/>
            <a:ext cx="11198170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lvl="1" indent="457200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차량 번호판 영역 검출 프로그램 - 결과</a:t>
            </a:r>
          </a:p>
        </p:txBody>
      </p:sp>
      <p:sp>
        <p:nvSpPr>
          <p:cNvPr id="500" name="직사각형 21"/>
          <p:cNvSpPr txBox="1"/>
          <p:nvPr/>
        </p:nvSpPr>
        <p:spPr>
          <a:xfrm>
            <a:off x="-508638" y="1145854"/>
            <a:ext cx="11766837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1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결과 5. 후보영역에 번호판이 들어갔지만 SVM에 의해 번호판으로 판명나지 않은 경우  </a:t>
            </a:r>
          </a:p>
        </p:txBody>
      </p:sp>
      <p:pic>
        <p:nvPicPr>
          <p:cNvPr id="501" name="스크린샷 2021-08-08 오후 10.30.35.png" descr="스크린샷 2021-08-08 오후 10.30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53" y="1304737"/>
            <a:ext cx="5612064" cy="4748669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직사각형 21"/>
          <p:cNvSpPr txBox="1"/>
          <p:nvPr/>
        </p:nvSpPr>
        <p:spPr>
          <a:xfrm>
            <a:off x="5910100" y="1942869"/>
            <a:ext cx="5292596" cy="3063239"/>
          </a:xfrm>
          <a:prstGeom prst="rect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후보 영역에만 들고 번호판으로 검출 되지는 않음.</a:t>
            </a:r>
          </a:p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pic>
        <p:nvPicPr>
          <p:cNvPr id="503" name="스크린샷 2021-08-08 오후 10.30.38.png" descr="스크린샷 2021-08-08 오후 10.30.3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4597" y="3689065"/>
            <a:ext cx="3403602" cy="157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스크린샷 2021-08-08 오후 10.30.37.png" descr="스크린샷 2021-08-08 오후 10.30.3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75197" y="2541039"/>
            <a:ext cx="3962402" cy="21336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2" name="그룹"/>
          <p:cNvGrpSpPr/>
          <p:nvPr/>
        </p:nvGrpSpPr>
        <p:grpSpPr>
          <a:xfrm>
            <a:off x="69513" y="1290179"/>
            <a:ext cx="10908629" cy="5029202"/>
            <a:chOff x="0" y="0"/>
            <a:chExt cx="10908628" cy="5029201"/>
          </a:xfrm>
        </p:grpSpPr>
        <p:grpSp>
          <p:nvGrpSpPr>
            <p:cNvPr id="510" name="그룹"/>
            <p:cNvGrpSpPr/>
            <p:nvPr/>
          </p:nvGrpSpPr>
          <p:grpSpPr>
            <a:xfrm>
              <a:off x="0" y="0"/>
              <a:ext cx="10908629" cy="5029202"/>
              <a:chOff x="0" y="0"/>
              <a:chExt cx="10908629" cy="5029201"/>
            </a:xfrm>
          </p:grpSpPr>
          <p:grpSp>
            <p:nvGrpSpPr>
              <p:cNvPr id="508" name="그룹"/>
              <p:cNvGrpSpPr/>
              <p:nvPr/>
            </p:nvGrpSpPr>
            <p:grpSpPr>
              <a:xfrm>
                <a:off x="-1" y="0"/>
                <a:ext cx="7766467" cy="5029202"/>
                <a:chOff x="0" y="0"/>
                <a:chExt cx="7766465" cy="5029201"/>
              </a:xfrm>
            </p:grpSpPr>
            <p:pic>
              <p:nvPicPr>
                <p:cNvPr id="505" name="스크린샷 2021-08-09 오후 12.43.32.png" descr="스크린샷 2021-08-09 오후 12.43.32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5943604" cy="50292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06" name="스크린샷 2021-08-09 오후 12.43.36.png" descr="스크린샷 2021-08-09 오후 12.43.36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3804062" y="1218514"/>
                  <a:ext cx="3962404" cy="21336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07" name="스크린샷 2021-08-09 오후 12.43.34.png" descr="스크린샷 2021-08-09 오후 12.43.34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083462" y="2510428"/>
                  <a:ext cx="3403603" cy="15748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509" name="직사각형 21"/>
              <p:cNvSpPr txBox="1"/>
              <p:nvPr/>
            </p:nvSpPr>
            <p:spPr>
              <a:xfrm>
                <a:off x="6082798" y="979138"/>
                <a:ext cx="4825831" cy="364489"/>
              </a:xfrm>
              <a:prstGeom prst="rect">
                <a:avLst/>
              </a:prstGeom>
              <a:gradFill flip="none" rotWithShape="1">
                <a:gsLst>
                  <a:gs pos="0">
                    <a:srgbClr val="FFDB9B"/>
                  </a:gs>
                  <a:gs pos="50000">
                    <a:srgbClr val="FFD58D"/>
                  </a:gs>
                  <a:gs pos="100000">
                    <a:srgbClr val="FFD078"/>
                  </a:gs>
                </a:gsLst>
                <a:lin ang="5400000" scaled="0"/>
              </a:gradFill>
              <a:ln w="6350" cap="flat">
                <a:solidFill>
                  <a:schemeClr val="accent4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defRPr>
                    <a:latin typeface="나눔고딕"/>
                    <a:ea typeface="나눔고딕"/>
                    <a:cs typeface="나눔고딕"/>
                    <a:sym typeface="나눔고딕"/>
                  </a:defRPr>
                </a:lvl1pPr>
              </a:lstStyle>
              <a:p>
                <a:pPr/>
                <a:r>
                  <a:t>각도값 변경 : 번호판 검출 확률 ↑</a:t>
                </a:r>
              </a:p>
            </p:txBody>
          </p:sp>
        </p:grpSp>
        <p:sp>
          <p:nvSpPr>
            <p:cNvPr id="511" name="직사각형 4"/>
            <p:cNvSpPr/>
            <p:nvPr/>
          </p:nvSpPr>
          <p:spPr>
            <a:xfrm>
              <a:off x="4382954" y="1422215"/>
              <a:ext cx="5437685" cy="1229725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5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18" name="직사각형 8"/>
          <p:cNvGrpSpPr/>
          <p:nvPr/>
        </p:nvGrpSpPr>
        <p:grpSpPr>
          <a:xfrm>
            <a:off x="449940" y="580571"/>
            <a:ext cx="11327714" cy="406401"/>
            <a:chOff x="-1" y="0"/>
            <a:chExt cx="11327713" cy="406400"/>
          </a:xfrm>
        </p:grpSpPr>
        <p:sp>
          <p:nvSpPr>
            <p:cNvPr id="516" name="직사각형"/>
            <p:cNvSpPr/>
            <p:nvPr/>
          </p:nvSpPr>
          <p:spPr>
            <a:xfrm>
              <a:off x="-2" y="0"/>
              <a:ext cx="11327714" cy="406401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48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517" name="Contents"/>
            <p:cNvSpPr txBox="1"/>
            <p:nvPr/>
          </p:nvSpPr>
          <p:spPr>
            <a:xfrm>
              <a:off x="64768" y="11429"/>
              <a:ext cx="111981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2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Contents</a:t>
              </a:r>
            </a:p>
          </p:txBody>
        </p:sp>
      </p:grpSp>
      <p:sp>
        <p:nvSpPr>
          <p:cNvPr id="519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520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521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524" name="그룹 16"/>
          <p:cNvGrpSpPr/>
          <p:nvPr/>
        </p:nvGrpSpPr>
        <p:grpSpPr>
          <a:xfrm>
            <a:off x="1274705" y="-468672"/>
            <a:ext cx="1739507" cy="829584"/>
            <a:chOff x="0" y="0"/>
            <a:chExt cx="1739505" cy="829583"/>
          </a:xfrm>
        </p:grpSpPr>
        <p:sp>
          <p:nvSpPr>
            <p:cNvPr id="522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523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525" name="직사각형 37"/>
          <p:cNvSpPr/>
          <p:nvPr/>
        </p:nvSpPr>
        <p:spPr>
          <a:xfrm>
            <a:off x="459543" y="953407"/>
            <a:ext cx="11327711" cy="5689603"/>
          </a:xfrm>
          <a:prstGeom prst="rect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  <a:effectLst>
            <a:outerShdw sx="100000" sy="100000" kx="0" ky="0" algn="b" rotWithShape="0" blurRad="317500" dist="635000" dir="10800000">
              <a:srgbClr val="000000">
                <a:alpha val="24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526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2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직사각형 25"/>
          <p:cNvSpPr txBox="1"/>
          <p:nvPr/>
        </p:nvSpPr>
        <p:spPr>
          <a:xfrm>
            <a:off x="841372" y="1206631"/>
            <a:ext cx="10564053" cy="921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43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결론</a:t>
            </a:r>
          </a:p>
          <a:p>
            <a:pPr>
              <a:lnSpc>
                <a:spcPct val="150000"/>
              </a:lnSpc>
              <a:defRPr sz="20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67368" indent="-267368">
              <a:lnSpc>
                <a:spcPct val="150000"/>
              </a:lnSpc>
              <a:buSzPct val="100000"/>
              <a:buAutoNum type="arabicPeriod" startAt="1"/>
              <a:defRPr sz="17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17개의 사진 중 불분명한 2개의 이미지 빼고는 각도 조절 및 전처리 변경 등을 통해 번호판 검출이 가능함.         → 번호판으로 검출되던 이미지도 검출되지 않을 때도 있음(일정한 결과 x , 확률적).                                                                           → 절반정도는 이미지에 맞게 각도나 전처리 부분 코드를 변경해줘야 검출 가능성이 커짐.</a:t>
            </a:r>
          </a:p>
          <a:p>
            <a:pPr>
              <a:lnSpc>
                <a:spcPct val="150000"/>
              </a:lnSpc>
              <a:defRPr sz="10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67368" indent="-267368" algn="just">
              <a:lnSpc>
                <a:spcPct val="150000"/>
              </a:lnSpc>
              <a:buSzPct val="100000"/>
              <a:buAutoNum type="arabicPeriod" startAt="2"/>
              <a:defRPr sz="17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코드 실행시 일정한 결과를 검출하는 코드로 변경하고 싶었으나 못함. </a:t>
            </a:r>
          </a:p>
          <a:p>
            <a:pPr algn="just">
              <a:lnSpc>
                <a:spcPct val="150000"/>
              </a:lnSpc>
              <a:defRPr sz="10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67368" indent="-267368">
              <a:lnSpc>
                <a:spcPct val="150000"/>
              </a:lnSpc>
              <a:buSzPct val="100000"/>
              <a:buAutoNum type="arabicPeriod" startAt="3"/>
              <a:defRPr sz="17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다양한 케이스에 적용되는 안정적인 코드로 변경하고 싶었으나 그러지 못함.  </a:t>
            </a:r>
          </a:p>
          <a:p>
            <a:pPr algn="just">
              <a:lnSpc>
                <a:spcPct val="150000"/>
              </a:lnSpc>
              <a:defRPr sz="10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67368" indent="-267368" algn="just">
              <a:lnSpc>
                <a:spcPct val="150000"/>
              </a:lnSpc>
              <a:buSzPct val="100000"/>
              <a:buAutoNum type="arabicPeriod" startAt="4"/>
              <a:defRPr sz="17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결과에 대한 것은 제 생각을 정리한 것이며 정확한 답은 아님.</a:t>
            </a:r>
          </a:p>
          <a:p>
            <a:pPr algn="just">
              <a:lnSpc>
                <a:spcPct val="150000"/>
              </a:lnSpc>
              <a:defRPr sz="17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lnSpc>
                <a:spcPct val="150000"/>
              </a:lnSpc>
              <a:defRPr sz="20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lnSpc>
                <a:spcPct val="150000"/>
              </a:lnSpc>
              <a:defRPr sz="43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lnSpc>
                <a:spcPct val="150000"/>
              </a:lnSpc>
              <a:defRPr sz="43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312820" indent="-312820" algn="ctr">
              <a:lnSpc>
                <a:spcPct val="150000"/>
              </a:lnSpc>
              <a:buSzPct val="100000"/>
              <a:buChar char="-"/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lnSpc>
                <a:spcPct val="150000"/>
              </a:lnSpc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lnSpc>
                <a:spcPct val="150000"/>
              </a:lnSpc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pic>
        <p:nvPicPr>
          <p:cNvPr id="52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사다리꼴 1"/>
          <p:cNvSpPr/>
          <p:nvPr/>
        </p:nvSpPr>
        <p:spPr>
          <a:xfrm>
            <a:off x="2352675" y="4551670"/>
            <a:ext cx="7515226" cy="589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3102" y="0"/>
                </a:lnTo>
                <a:lnTo>
                  <a:pt x="1849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0000">
                  <a:alpha val="13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532" name="직선 연결선 6"/>
          <p:cNvSpPr/>
          <p:nvPr/>
        </p:nvSpPr>
        <p:spPr>
          <a:xfrm>
            <a:off x="3421364" y="4551671"/>
            <a:ext cx="5400002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35" name="직사각형 7"/>
          <p:cNvGrpSpPr/>
          <p:nvPr/>
        </p:nvGrpSpPr>
        <p:grpSpPr>
          <a:xfrm>
            <a:off x="4059918" y="1939063"/>
            <a:ext cx="4074434" cy="3056622"/>
            <a:chOff x="0" y="-1"/>
            <a:chExt cx="4074433" cy="3056620"/>
          </a:xfrm>
        </p:grpSpPr>
        <p:sp>
          <p:nvSpPr>
            <p:cNvPr id="533" name="직사각형"/>
            <p:cNvSpPr/>
            <p:nvPr/>
          </p:nvSpPr>
          <p:spPr>
            <a:xfrm>
              <a:off x="0" y="-2"/>
              <a:ext cx="4074434" cy="3056622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>
              <a:outerShdw sx="100000" sy="100000" kx="0" ky="0" algn="b" rotWithShape="0" blurRad="317500" dist="406400" dir="10800000">
                <a:srgbClr val="000000">
                  <a:alpha val="24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534" name="THANK YOU !…"/>
            <p:cNvSpPr txBox="1"/>
            <p:nvPr/>
          </p:nvSpPr>
          <p:spPr>
            <a:xfrm>
              <a:off x="64770" y="301489"/>
              <a:ext cx="3944894" cy="2453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lnSpc>
                  <a:spcPct val="150000"/>
                </a:lnSpc>
                <a:defRPr sz="4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algn="ctr">
                <a:lnSpc>
                  <a:spcPct val="150000"/>
                </a:lnSpc>
                <a:defRPr sz="28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algn="ctr">
                <a:lnSpc>
                  <a:spcPct val="150000"/>
                </a:lnSpc>
                <a:defRPr sz="28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THANK YOU !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lnSpc>
                  <a:spcPct val="150000"/>
                </a:lnSpc>
                <a:defRPr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경청해주셔서 감사합니다.</a:t>
              </a:r>
            </a:p>
          </p:txBody>
        </p:sp>
      </p:grpSp>
      <p:grpSp>
        <p:nvGrpSpPr>
          <p:cNvPr id="538" name="직사각형 8"/>
          <p:cNvGrpSpPr/>
          <p:nvPr/>
        </p:nvGrpSpPr>
        <p:grpSpPr>
          <a:xfrm>
            <a:off x="4059917" y="1547179"/>
            <a:ext cx="4074436" cy="406401"/>
            <a:chOff x="0" y="0"/>
            <a:chExt cx="4074435" cy="406400"/>
          </a:xfrm>
        </p:grpSpPr>
        <p:sp>
          <p:nvSpPr>
            <p:cNvPr id="536" name="직사각형"/>
            <p:cNvSpPr/>
            <p:nvPr/>
          </p:nvSpPr>
          <p:spPr>
            <a:xfrm>
              <a:off x="-1" y="0"/>
              <a:ext cx="4074436" cy="406401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537" name="OpenCV 미니 프로젝트"/>
            <p:cNvSpPr txBox="1"/>
            <p:nvPr/>
          </p:nvSpPr>
          <p:spPr>
            <a:xfrm>
              <a:off x="64768" y="68580"/>
              <a:ext cx="3944896" cy="26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OpenCV 미니 프로젝트</a:t>
              </a:r>
            </a:p>
          </p:txBody>
        </p:sp>
      </p:grpSp>
      <p:sp>
        <p:nvSpPr>
          <p:cNvPr id="539" name="타원 9"/>
          <p:cNvSpPr/>
          <p:nvPr/>
        </p:nvSpPr>
        <p:spPr>
          <a:xfrm>
            <a:off x="7323210" y="1172126"/>
            <a:ext cx="191987" cy="191988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540" name="타원 10"/>
          <p:cNvSpPr/>
          <p:nvPr/>
        </p:nvSpPr>
        <p:spPr>
          <a:xfrm>
            <a:off x="7632789" y="1172126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541" name="타원 11"/>
          <p:cNvSpPr/>
          <p:nvPr/>
        </p:nvSpPr>
        <p:spPr>
          <a:xfrm>
            <a:off x="7942367" y="1172123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pic>
        <p:nvPicPr>
          <p:cNvPr id="54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3229" y="255666"/>
            <a:ext cx="1698626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2896" y="2125160"/>
            <a:ext cx="1162052" cy="1432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26" name="직사각형 8"/>
          <p:cNvGrpSpPr/>
          <p:nvPr/>
        </p:nvGrpSpPr>
        <p:grpSpPr>
          <a:xfrm>
            <a:off x="449940" y="580571"/>
            <a:ext cx="11327714" cy="406401"/>
            <a:chOff x="-1" y="0"/>
            <a:chExt cx="11327713" cy="406400"/>
          </a:xfrm>
        </p:grpSpPr>
        <p:sp>
          <p:nvSpPr>
            <p:cNvPr id="124" name="직사각형"/>
            <p:cNvSpPr/>
            <p:nvPr/>
          </p:nvSpPr>
          <p:spPr>
            <a:xfrm>
              <a:off x="-2" y="0"/>
              <a:ext cx="11327714" cy="406401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48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125" name="Contents"/>
            <p:cNvSpPr txBox="1"/>
            <p:nvPr/>
          </p:nvSpPr>
          <p:spPr>
            <a:xfrm>
              <a:off x="64768" y="11429"/>
              <a:ext cx="111981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2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Contents</a:t>
              </a:r>
            </a:p>
          </p:txBody>
        </p:sp>
      </p:grpSp>
      <p:sp>
        <p:nvSpPr>
          <p:cNvPr id="127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28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29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132" name="그룹 16"/>
          <p:cNvGrpSpPr/>
          <p:nvPr/>
        </p:nvGrpSpPr>
        <p:grpSpPr>
          <a:xfrm>
            <a:off x="1274705" y="-425893"/>
            <a:ext cx="1739507" cy="829584"/>
            <a:chOff x="0" y="0"/>
            <a:chExt cx="1739505" cy="829583"/>
          </a:xfrm>
        </p:grpSpPr>
        <p:sp>
          <p:nvSpPr>
            <p:cNvPr id="130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131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133" name="직사각형 37"/>
          <p:cNvSpPr/>
          <p:nvPr/>
        </p:nvSpPr>
        <p:spPr>
          <a:xfrm>
            <a:off x="459543" y="953407"/>
            <a:ext cx="11327711" cy="5689603"/>
          </a:xfrm>
          <a:prstGeom prst="rect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  <a:effectLst>
            <a:outerShdw sx="100000" sy="100000" kx="0" ky="0" algn="b" rotWithShape="0" blurRad="317500" dist="635000" dir="10800000">
              <a:srgbClr val="000000">
                <a:alpha val="24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34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직사각형 25"/>
          <p:cNvSpPr txBox="1"/>
          <p:nvPr/>
        </p:nvSpPr>
        <p:spPr>
          <a:xfrm>
            <a:off x="1868822" y="2874276"/>
            <a:ext cx="8982669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545122" indent="-545122">
              <a:lnSpc>
                <a:spcPct val="150000"/>
              </a:lnSpc>
              <a:buSzPct val="100000"/>
              <a:buAutoNum type="arabicPeriod" startAt="1"/>
              <a:defRPr sz="31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영역을 검출하기 위한 이미지 전처리</a:t>
            </a:r>
            <a:r>
              <a:rPr sz="2600"/>
              <a:t> </a:t>
            </a:r>
            <a:endParaRPr sz="2600"/>
          </a:p>
          <a:p>
            <a:pPr>
              <a:lnSpc>
                <a:spcPct val="150000"/>
              </a:lnSpc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>
              <a:lnSpc>
                <a:spcPct val="150000"/>
              </a:lnSpc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1" name="스크린샷 2021-08-08 오후 4.55.36.png" descr="스크린샷 2021-08-08 오후 4.55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8557" y="1249224"/>
            <a:ext cx="6722402" cy="4485588"/>
          </a:xfrm>
          <a:prstGeom prst="rect">
            <a:avLst/>
          </a:prstGeom>
          <a:ln w="38100">
            <a:solidFill>
              <a:srgbClr val="5B6176"/>
            </a:solidFill>
            <a:miter/>
          </a:ln>
          <a:effectLst>
            <a:outerShdw sx="100000" sy="100000" kx="0" ky="0" algn="b" rotWithShape="0" blurRad="317500" dist="635000" dir="10800000">
              <a:srgbClr val="000000">
                <a:alpha val="24000"/>
              </a:srgbClr>
            </a:outerShdw>
          </a:effectLst>
        </p:spPr>
      </p:pic>
      <p:grpSp>
        <p:nvGrpSpPr>
          <p:cNvPr id="144" name="직사각형 8"/>
          <p:cNvGrpSpPr/>
          <p:nvPr/>
        </p:nvGrpSpPr>
        <p:grpSpPr>
          <a:xfrm>
            <a:off x="449941" y="580571"/>
            <a:ext cx="11327713" cy="406402"/>
            <a:chOff x="0" y="0"/>
            <a:chExt cx="11327712" cy="406401"/>
          </a:xfrm>
        </p:grpSpPr>
        <p:sp>
          <p:nvSpPr>
            <p:cNvPr id="142" name="직사각형"/>
            <p:cNvSpPr/>
            <p:nvPr/>
          </p:nvSpPr>
          <p:spPr>
            <a:xfrm>
              <a:off x="-1" y="-1"/>
              <a:ext cx="11327713" cy="406403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48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143" name="1. 차량 번호판 영역 검출 프로그램 - 이미지 전처리"/>
            <p:cNvSpPr txBox="1"/>
            <p:nvPr/>
          </p:nvSpPr>
          <p:spPr>
            <a:xfrm>
              <a:off x="64768" y="11430"/>
              <a:ext cx="111981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2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1. 차량 번호판 영역 검출 프로그램 - 이미지 전처리</a:t>
              </a:r>
            </a:p>
          </p:txBody>
        </p:sp>
      </p:grpSp>
      <p:sp>
        <p:nvSpPr>
          <p:cNvPr id="145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46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47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150" name="그룹 16"/>
          <p:cNvGrpSpPr/>
          <p:nvPr/>
        </p:nvGrpSpPr>
        <p:grpSpPr>
          <a:xfrm>
            <a:off x="1228996" y="-492214"/>
            <a:ext cx="1759468" cy="829584"/>
            <a:chOff x="0" y="0"/>
            <a:chExt cx="1759466" cy="829583"/>
          </a:xfrm>
        </p:grpSpPr>
        <p:sp>
          <p:nvSpPr>
            <p:cNvPr id="148" name="직사각형 15"/>
            <p:cNvSpPr txBox="1"/>
            <p:nvPr/>
          </p:nvSpPr>
          <p:spPr>
            <a:xfrm>
              <a:off x="222121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149" name="타원 12"/>
            <p:cNvSpPr/>
            <p:nvPr/>
          </p:nvSpPr>
          <p:spPr>
            <a:xfrm>
              <a:off x="0" y="0"/>
              <a:ext cx="175492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151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직사각형 47"/>
          <p:cNvSpPr txBox="1"/>
          <p:nvPr/>
        </p:nvSpPr>
        <p:spPr>
          <a:xfrm>
            <a:off x="135840" y="1304739"/>
            <a:ext cx="4742034" cy="447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명암도 영상 변환</a:t>
            </a: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(cvtColor)</a:t>
            </a: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블러링</a:t>
            </a: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(blur)</a:t>
            </a: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에지 검출</a:t>
            </a: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(Sobel 수직 에지 검출)</a:t>
            </a: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이진화</a:t>
            </a: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(threshold)</a:t>
            </a: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모폴로지 연산</a:t>
            </a: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(morphologyEX  닫힘 연산)</a:t>
            </a:r>
          </a:p>
          <a:p>
            <a:pPr algn="ctr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</a:t>
            </a:r>
          </a:p>
        </p:txBody>
      </p:sp>
      <p:sp>
        <p:nvSpPr>
          <p:cNvPr id="155" name="직사각형 4"/>
          <p:cNvSpPr/>
          <p:nvPr/>
        </p:nvSpPr>
        <p:spPr>
          <a:xfrm>
            <a:off x="4973501" y="3228390"/>
            <a:ext cx="2559739" cy="1774129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56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63" name="그룹"/>
          <p:cNvGrpSpPr/>
          <p:nvPr/>
        </p:nvGrpSpPr>
        <p:grpSpPr>
          <a:xfrm>
            <a:off x="416324" y="1099641"/>
            <a:ext cx="10980247" cy="4784726"/>
            <a:chOff x="0" y="0"/>
            <a:chExt cx="10980246" cy="4784725"/>
          </a:xfrm>
        </p:grpSpPr>
        <p:grpSp>
          <p:nvGrpSpPr>
            <p:cNvPr id="159" name="그룹"/>
            <p:cNvGrpSpPr/>
            <p:nvPr/>
          </p:nvGrpSpPr>
          <p:grpSpPr>
            <a:xfrm>
              <a:off x="-1" y="21034"/>
              <a:ext cx="5518826" cy="4742741"/>
              <a:chOff x="0" y="0"/>
              <a:chExt cx="5518825" cy="4742740"/>
            </a:xfrm>
          </p:grpSpPr>
          <p:pic>
            <p:nvPicPr>
              <p:cNvPr id="157" name="수직 에지 검출.png" descr="수직 에지 검출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1" y="0"/>
                <a:ext cx="5518827" cy="4742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8" name="Sobel 수직 방향 에지 검출"/>
              <p:cNvSpPr txBox="1"/>
              <p:nvPr/>
            </p:nvSpPr>
            <p:spPr>
              <a:xfrm>
                <a:off x="1446465" y="3362019"/>
                <a:ext cx="2724809" cy="3581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>
                    <a:solidFill>
                      <a:srgbClr val="FDFDFD"/>
                    </a:solidFill>
                    <a:latin typeface="나눔고딕"/>
                    <a:ea typeface="나눔고딕"/>
                    <a:cs typeface="나눔고딕"/>
                    <a:sym typeface="나눔고딕"/>
                  </a:defRPr>
                </a:lvl1pPr>
              </a:lstStyle>
              <a:p>
                <a:pPr/>
                <a:r>
                  <a:t>Sobel 수직 방향 에지 검출 </a:t>
                </a:r>
              </a:p>
            </p:txBody>
          </p:sp>
        </p:grpSp>
        <p:grpSp>
          <p:nvGrpSpPr>
            <p:cNvPr id="162" name="그룹"/>
            <p:cNvGrpSpPr/>
            <p:nvPr/>
          </p:nvGrpSpPr>
          <p:grpSpPr>
            <a:xfrm>
              <a:off x="5412562" y="0"/>
              <a:ext cx="5567684" cy="4784726"/>
              <a:chOff x="0" y="0"/>
              <a:chExt cx="5567683" cy="4784725"/>
            </a:xfrm>
          </p:grpSpPr>
          <p:pic>
            <p:nvPicPr>
              <p:cNvPr id="160" name="수평 방향 에지 검출.png" descr="수평 방향 에지 검출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5567684" cy="47847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1" name="Sobel 수평 방향 에지 검출"/>
              <p:cNvSpPr txBox="1"/>
              <p:nvPr/>
            </p:nvSpPr>
            <p:spPr>
              <a:xfrm>
                <a:off x="1585133" y="3383052"/>
                <a:ext cx="2724810" cy="3581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>
                    <a:solidFill>
                      <a:srgbClr val="FFFFFF"/>
                    </a:solidFill>
                    <a:latin typeface="나눔고딕"/>
                    <a:ea typeface="나눔고딕"/>
                    <a:cs typeface="나눔고딕"/>
                    <a:sym typeface="나눔고딕"/>
                  </a:defRPr>
                </a:lvl1pPr>
              </a:lstStyle>
              <a:p>
                <a:pPr/>
                <a:r>
                  <a:t>Sobel 수평 방향 에지 검출 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1"/>
      <p:bldP build="whole" bldLvl="1" animBg="1" rev="0" advAuto="0" spid="163" grpId="3"/>
      <p:bldP build="whole" bldLvl="1" animBg="1" rev="0" advAuto="0" spid="16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6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69" name="직사각형 8"/>
          <p:cNvGrpSpPr/>
          <p:nvPr/>
        </p:nvGrpSpPr>
        <p:grpSpPr>
          <a:xfrm>
            <a:off x="449940" y="580571"/>
            <a:ext cx="11327714" cy="406401"/>
            <a:chOff x="-1" y="0"/>
            <a:chExt cx="11327713" cy="406400"/>
          </a:xfrm>
        </p:grpSpPr>
        <p:sp>
          <p:nvSpPr>
            <p:cNvPr id="167" name="직사각형"/>
            <p:cNvSpPr/>
            <p:nvPr/>
          </p:nvSpPr>
          <p:spPr>
            <a:xfrm>
              <a:off x="-2" y="0"/>
              <a:ext cx="11327714" cy="406401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48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168" name="Contents"/>
            <p:cNvSpPr txBox="1"/>
            <p:nvPr/>
          </p:nvSpPr>
          <p:spPr>
            <a:xfrm>
              <a:off x="64768" y="11429"/>
              <a:ext cx="111981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2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Contents</a:t>
              </a:r>
            </a:p>
          </p:txBody>
        </p:sp>
      </p:grpSp>
      <p:sp>
        <p:nvSpPr>
          <p:cNvPr id="170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71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72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175" name="그룹 16"/>
          <p:cNvGrpSpPr/>
          <p:nvPr/>
        </p:nvGrpSpPr>
        <p:grpSpPr>
          <a:xfrm>
            <a:off x="1300454" y="-425893"/>
            <a:ext cx="1739507" cy="829584"/>
            <a:chOff x="0" y="0"/>
            <a:chExt cx="1739505" cy="829583"/>
          </a:xfrm>
        </p:grpSpPr>
        <p:sp>
          <p:nvSpPr>
            <p:cNvPr id="173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174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176" name="직사각형 37"/>
          <p:cNvSpPr/>
          <p:nvPr/>
        </p:nvSpPr>
        <p:spPr>
          <a:xfrm>
            <a:off x="459543" y="953407"/>
            <a:ext cx="11327711" cy="5689603"/>
          </a:xfrm>
          <a:prstGeom prst="rect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  <a:effectLst>
            <a:outerShdw sx="100000" sy="100000" kx="0" ky="0" algn="b" rotWithShape="0" blurRad="317500" dist="635000" dir="10800000">
              <a:srgbClr val="000000">
                <a:alpha val="24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77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직사각형 25"/>
          <p:cNvSpPr txBox="1"/>
          <p:nvPr/>
        </p:nvSpPr>
        <p:spPr>
          <a:xfrm>
            <a:off x="1229845" y="1657327"/>
            <a:ext cx="8982669" cy="534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33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2. 번호판 후보 영역 검출 </a:t>
            </a:r>
          </a:p>
          <a:p>
            <a:pPr>
              <a:lnSpc>
                <a:spcPct val="150000"/>
              </a:lnSpc>
              <a:defRPr sz="33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312820" indent="-312820">
              <a:lnSpc>
                <a:spcPct val="150000"/>
              </a:lnSpc>
              <a:buSzPct val="100000"/>
              <a:buChar char="-"/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후보 조건 함수 </a:t>
            </a:r>
          </a:p>
          <a:p>
            <a:pPr marL="312820" indent="-312820">
              <a:lnSpc>
                <a:spcPct val="150000"/>
              </a:lnSpc>
              <a:buSzPct val="100000"/>
              <a:buChar char="-"/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후보 생성 함수 </a:t>
            </a:r>
          </a:p>
          <a:p>
            <a:pPr marL="312820" indent="-312820">
              <a:lnSpc>
                <a:spcPct val="150000"/>
              </a:lnSpc>
              <a:buSzPct val="100000"/>
              <a:buChar char="-"/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후보 영상 개선 함수 </a:t>
            </a:r>
          </a:p>
          <a:p>
            <a:pPr marL="312820" indent="-312820">
              <a:lnSpc>
                <a:spcPct val="150000"/>
              </a:lnSpc>
              <a:buSzPct val="100000"/>
              <a:buChar char="-"/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후보 영상 각도 보정 함수</a:t>
            </a:r>
          </a:p>
          <a:p>
            <a:pPr>
              <a:lnSpc>
                <a:spcPct val="150000"/>
              </a:lnSpc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>
              <a:lnSpc>
                <a:spcPct val="150000"/>
              </a:lnSpc>
              <a:defRPr sz="2600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pic>
        <p:nvPicPr>
          <p:cNvPr id="18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3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6" name="직사각형 8"/>
          <p:cNvGrpSpPr/>
          <p:nvPr/>
        </p:nvGrpSpPr>
        <p:grpSpPr>
          <a:xfrm>
            <a:off x="449941" y="580571"/>
            <a:ext cx="11327713" cy="406402"/>
            <a:chOff x="0" y="0"/>
            <a:chExt cx="11327712" cy="406401"/>
          </a:xfrm>
        </p:grpSpPr>
        <p:sp>
          <p:nvSpPr>
            <p:cNvPr id="184" name="직사각형"/>
            <p:cNvSpPr/>
            <p:nvPr/>
          </p:nvSpPr>
          <p:spPr>
            <a:xfrm>
              <a:off x="-1" y="-1"/>
              <a:ext cx="11327713" cy="406403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4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185" name="2. 차량 번호판 영역 검출 프로그램 - 번호판 후보 영역 검출"/>
            <p:cNvSpPr txBox="1"/>
            <p:nvPr/>
          </p:nvSpPr>
          <p:spPr>
            <a:xfrm>
              <a:off x="64768" y="11430"/>
              <a:ext cx="111981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2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2. 차량 번호판 영역 검출 프로그램 - 번호판 후보 영역 검출 </a:t>
              </a:r>
            </a:p>
          </p:txBody>
        </p:sp>
      </p:grpSp>
      <p:sp>
        <p:nvSpPr>
          <p:cNvPr id="187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88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189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192" name="그룹 16"/>
          <p:cNvGrpSpPr/>
          <p:nvPr/>
        </p:nvGrpSpPr>
        <p:grpSpPr>
          <a:xfrm>
            <a:off x="1326202" y="-407896"/>
            <a:ext cx="1739507" cy="829584"/>
            <a:chOff x="0" y="0"/>
            <a:chExt cx="1739505" cy="829583"/>
          </a:xfrm>
        </p:grpSpPr>
        <p:sp>
          <p:nvSpPr>
            <p:cNvPr id="190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191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193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9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직사각형 21"/>
          <p:cNvSpPr txBox="1"/>
          <p:nvPr/>
        </p:nvSpPr>
        <p:spPr>
          <a:xfrm>
            <a:off x="777276" y="1145732"/>
            <a:ext cx="3912155" cy="2631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후보 조건 함수 </a:t>
            </a:r>
          </a:p>
          <a:p>
            <a:pPr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320841" indent="-320841">
              <a:buSzPct val="100000"/>
              <a:buAutoNum type="arabicPeriod" startAt="1"/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넓이 조건</a:t>
            </a:r>
          </a:p>
          <a:p>
            <a:pPr marL="320841" indent="-320841">
              <a:buSzPct val="100000"/>
              <a:buAutoNum type="arabicPeriod" startAt="1"/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종횡비 조건</a:t>
            </a:r>
          </a:p>
          <a:p>
            <a:pPr marL="320841" indent="-320841" algn="ctr">
              <a:buSzPct val="100000"/>
              <a:buAutoNum type="arabicPeriod" startAt="1"/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40631" indent="-240631" algn="ctr">
              <a:buSzPct val="100000"/>
              <a:buChar char="-"/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 sz="28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</a:t>
            </a:r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스크린샷 2021-08-08 오후 1.13.03.png" descr="스크린샷 2021-08-08 오후 1.13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0501" y="1684092"/>
            <a:ext cx="5184012" cy="4023216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직사각형 21"/>
          <p:cNvSpPr txBox="1"/>
          <p:nvPr/>
        </p:nvSpPr>
        <p:spPr>
          <a:xfrm>
            <a:off x="6840655" y="2214616"/>
            <a:ext cx="3912154" cy="298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번호판 후보 조건</a:t>
            </a:r>
          </a:p>
          <a:p>
            <a:pPr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320841" indent="-320841">
              <a:buSzPct val="100000"/>
              <a:buAutoNum type="arabicPeriod" startAt="1"/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넓이 조건</a:t>
            </a:r>
          </a:p>
          <a:p>
            <a:pPr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320841" indent="-320841">
              <a:buSzPct val="100000"/>
              <a:buAutoNum type="arabicPeriod" startAt="2"/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종횡비 조건</a:t>
            </a:r>
          </a:p>
          <a:p>
            <a:pPr marL="320841" indent="-320841" algn="ctr">
              <a:buSzPct val="100000"/>
              <a:buAutoNum type="arabicPeriod" startAt="2"/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40631" indent="-240631" algn="ctr">
              <a:buSzPct val="100000"/>
              <a:buChar char="-"/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ctr">
              <a:defRPr sz="28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04" name="직사각형 8"/>
          <p:cNvGrpSpPr/>
          <p:nvPr/>
        </p:nvGrpSpPr>
        <p:grpSpPr>
          <a:xfrm>
            <a:off x="449941" y="580571"/>
            <a:ext cx="11327713" cy="406402"/>
            <a:chOff x="0" y="0"/>
            <a:chExt cx="11327712" cy="406401"/>
          </a:xfrm>
        </p:grpSpPr>
        <p:sp>
          <p:nvSpPr>
            <p:cNvPr id="202" name="직사각형"/>
            <p:cNvSpPr/>
            <p:nvPr/>
          </p:nvSpPr>
          <p:spPr>
            <a:xfrm>
              <a:off x="-1" y="-1"/>
              <a:ext cx="11327713" cy="406403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4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203" name="2. 차량 번호판 영역 검출 프로그램 -"/>
            <p:cNvSpPr txBox="1"/>
            <p:nvPr/>
          </p:nvSpPr>
          <p:spPr>
            <a:xfrm>
              <a:off x="64768" y="11430"/>
              <a:ext cx="111981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2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2. 차량 번호판 영역 검출 프로그램 -</a:t>
              </a:r>
            </a:p>
          </p:txBody>
        </p:sp>
      </p:grpSp>
      <p:sp>
        <p:nvSpPr>
          <p:cNvPr id="205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06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07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210" name="그룹 16"/>
          <p:cNvGrpSpPr/>
          <p:nvPr/>
        </p:nvGrpSpPr>
        <p:grpSpPr>
          <a:xfrm>
            <a:off x="1235884" y="-462323"/>
            <a:ext cx="1739508" cy="829584"/>
            <a:chOff x="0" y="0"/>
            <a:chExt cx="1739505" cy="829583"/>
          </a:xfrm>
        </p:grpSpPr>
        <p:sp>
          <p:nvSpPr>
            <p:cNvPr id="208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209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211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1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직사각형 21"/>
          <p:cNvSpPr txBox="1"/>
          <p:nvPr/>
        </p:nvSpPr>
        <p:spPr>
          <a:xfrm>
            <a:off x="-778017" y="1200281"/>
            <a:ext cx="576731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번호판 후보 영역 생성 함수 </a:t>
            </a:r>
          </a:p>
        </p:txBody>
      </p:sp>
      <p:pic>
        <p:nvPicPr>
          <p:cNvPr id="21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스크린샷 2021-08-08 오후 1.45.15.png" descr="스크린샷 2021-08-08 오후 1.45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258" y="1747660"/>
            <a:ext cx="10724623" cy="285267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직사각형 41"/>
          <p:cNvSpPr txBox="1"/>
          <p:nvPr/>
        </p:nvSpPr>
        <p:spPr>
          <a:xfrm>
            <a:off x="436941" y="4685686"/>
            <a:ext cx="10413856" cy="1005839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findContours() : 이진화 이미지에서 윤곽선을 검색</a:t>
            </a:r>
          </a:p>
          <a:p>
            <a:pPr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→ minAreaRect() : 윤곽선 좌표를 감싸는 최소한의 사각형을 계산(회전 사각형 반환)  </a:t>
            </a:r>
          </a:p>
          <a:p>
            <a:pPr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→ 번호판의 후보 조건(넓이, 종횡비)을 충족할 경우 후보영역 생성 </a:t>
            </a:r>
          </a:p>
        </p:txBody>
      </p:sp>
      <p:pic>
        <p:nvPicPr>
          <p:cNvPr id="217" name="스크린샷 2021-08-08 오후 2.48.50.png" descr="스크린샷 2021-08-08 오후 2.48.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20490" y="2025650"/>
            <a:ext cx="3149602" cy="28067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2. 차량 번호판 영역 검출 프로그램 - 번호판 후보 영역 검출"/>
          <p:cNvSpPr txBox="1"/>
          <p:nvPr/>
        </p:nvSpPr>
        <p:spPr>
          <a:xfrm>
            <a:off x="514712" y="592001"/>
            <a:ext cx="11198170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lvl="1" indent="457200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2. 차량 번호판 영역 검출 프로그램 - 번호판 후보 영역 검출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1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24" name="직사각형 8"/>
          <p:cNvGrpSpPr/>
          <p:nvPr/>
        </p:nvGrpSpPr>
        <p:grpSpPr>
          <a:xfrm>
            <a:off x="449941" y="580571"/>
            <a:ext cx="11327713" cy="406402"/>
            <a:chOff x="0" y="0"/>
            <a:chExt cx="11327712" cy="406401"/>
          </a:xfrm>
        </p:grpSpPr>
        <p:sp>
          <p:nvSpPr>
            <p:cNvPr id="222" name="직사각형"/>
            <p:cNvSpPr/>
            <p:nvPr/>
          </p:nvSpPr>
          <p:spPr>
            <a:xfrm>
              <a:off x="-1" y="-1"/>
              <a:ext cx="11327713" cy="406403"/>
            </a:xfrm>
            <a:prstGeom prst="rect">
              <a:avLst/>
            </a:prstGeom>
            <a:solidFill>
              <a:srgbClr val="D0D2D2"/>
            </a:solidFill>
            <a:ln w="38100" cap="flat">
              <a:solidFill>
                <a:srgbClr val="5B617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4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  <p:sp>
          <p:nvSpPr>
            <p:cNvPr id="223" name="2. 차량 번호판 영역 검출 프로그램 - 번호판 후보 영역 검출"/>
            <p:cNvSpPr txBox="1"/>
            <p:nvPr/>
          </p:nvSpPr>
          <p:spPr>
            <a:xfrm>
              <a:off x="64768" y="11430"/>
              <a:ext cx="11198174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2000">
                  <a:solidFill>
                    <a:srgbClr val="5B617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2. 차량 번호판 영역 검출 프로그램 - 번호판 후보 영역 검출 </a:t>
              </a:r>
            </a:p>
          </p:txBody>
        </p:sp>
      </p:grpSp>
      <p:sp>
        <p:nvSpPr>
          <p:cNvPr id="225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26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27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230" name="그룹 16"/>
          <p:cNvGrpSpPr/>
          <p:nvPr/>
        </p:nvGrpSpPr>
        <p:grpSpPr>
          <a:xfrm>
            <a:off x="1261831" y="-407896"/>
            <a:ext cx="1739507" cy="829584"/>
            <a:chOff x="0" y="0"/>
            <a:chExt cx="1739505" cy="829583"/>
          </a:xfrm>
        </p:grpSpPr>
        <p:sp>
          <p:nvSpPr>
            <p:cNvPr id="228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229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231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스크린샷 2021-08-08 오후 1.51.36.png" descr="스크린샷 2021-08-08 오후 1.51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338" y="1766934"/>
            <a:ext cx="10481551" cy="384676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직사각형 21"/>
          <p:cNvSpPr txBox="1"/>
          <p:nvPr/>
        </p:nvSpPr>
        <p:spPr>
          <a:xfrm>
            <a:off x="-612917" y="1146721"/>
            <a:ext cx="576731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번호판 후보 영역 개선 함수 </a:t>
            </a:r>
          </a:p>
        </p:txBody>
      </p:sp>
      <p:sp>
        <p:nvSpPr>
          <p:cNvPr id="236" name="직사각형 41"/>
          <p:cNvSpPr txBox="1"/>
          <p:nvPr/>
        </p:nvSpPr>
        <p:spPr>
          <a:xfrm>
            <a:off x="4811898" y="1448049"/>
            <a:ext cx="6334709" cy="421639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컬러 영상을 이용해 번호판과 좀 더 유사한 영역으로 개선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직선 연결선 5"/>
          <p:cNvSpPr/>
          <p:nvPr/>
        </p:nvSpPr>
        <p:spPr>
          <a:xfrm>
            <a:off x="440707" y="251691"/>
            <a:ext cx="720002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9" name="직선 연결선 6"/>
          <p:cNvSpPr/>
          <p:nvPr/>
        </p:nvSpPr>
        <p:spPr>
          <a:xfrm>
            <a:off x="97137" y="6104246"/>
            <a:ext cx="12024003" cy="2"/>
          </a:xfrm>
          <a:prstGeom prst="line">
            <a:avLst/>
          </a:prstGeom>
          <a:ln w="38100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0" name="직사각형 8"/>
          <p:cNvSpPr/>
          <p:nvPr/>
        </p:nvSpPr>
        <p:spPr>
          <a:xfrm>
            <a:off x="449942" y="580571"/>
            <a:ext cx="11327711" cy="406401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4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41" name="타원 9"/>
          <p:cNvSpPr/>
          <p:nvPr/>
        </p:nvSpPr>
        <p:spPr>
          <a:xfrm>
            <a:off x="10614559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42" name="타원 10"/>
          <p:cNvSpPr/>
          <p:nvPr/>
        </p:nvSpPr>
        <p:spPr>
          <a:xfrm>
            <a:off x="10924140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43" name="타원 11"/>
          <p:cNvSpPr/>
          <p:nvPr/>
        </p:nvSpPr>
        <p:spPr>
          <a:xfrm>
            <a:off x="11233718" y="687777"/>
            <a:ext cx="191987" cy="19198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B617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246" name="그룹 16"/>
          <p:cNvGrpSpPr/>
          <p:nvPr/>
        </p:nvGrpSpPr>
        <p:grpSpPr>
          <a:xfrm>
            <a:off x="1248956" y="-501054"/>
            <a:ext cx="1739507" cy="829584"/>
            <a:chOff x="0" y="0"/>
            <a:chExt cx="1739505" cy="829583"/>
          </a:xfrm>
        </p:grpSpPr>
        <p:sp>
          <p:nvSpPr>
            <p:cNvPr id="244" name="직사각형 15"/>
            <p:cNvSpPr txBox="1"/>
            <p:nvPr/>
          </p:nvSpPr>
          <p:spPr>
            <a:xfrm>
              <a:off x="202160" y="611145"/>
              <a:ext cx="1537346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66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JAVA 212_Deep Running A</a:t>
              </a:r>
            </a:p>
          </p:txBody>
        </p:sp>
        <p:sp>
          <p:nvSpPr>
            <p:cNvPr id="245" name="타원 12"/>
            <p:cNvSpPr/>
            <p:nvPr/>
          </p:nvSpPr>
          <p:spPr>
            <a:xfrm>
              <a:off x="0" y="0"/>
              <a:ext cx="175493" cy="17549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</p:txBody>
        </p:sp>
      </p:grpSp>
      <p:sp>
        <p:nvSpPr>
          <p:cNvPr id="247" name="직선 연결선 17"/>
          <p:cNvSpPr/>
          <p:nvPr/>
        </p:nvSpPr>
        <p:spPr>
          <a:xfrm>
            <a:off x="3528322" y="251691"/>
            <a:ext cx="6950704" cy="2"/>
          </a:xfrm>
          <a:prstGeom prst="line">
            <a:avLst/>
          </a:prstGeom>
          <a:ln w="22225">
            <a:solidFill>
              <a:srgbClr val="5B617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340" y="-3"/>
            <a:ext cx="1323568" cy="4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604123"/>
            <a:ext cx="279668" cy="344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스크린샷 2021-08-08 오후 1.56.48.png" descr="스크린샷 2021-08-08 오후 1.56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6948" y="1976203"/>
            <a:ext cx="10853305" cy="358122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직사각형 41"/>
          <p:cNvSpPr txBox="1"/>
          <p:nvPr/>
        </p:nvSpPr>
        <p:spPr>
          <a:xfrm>
            <a:off x="4696920" y="1801466"/>
            <a:ext cx="6546535" cy="421639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후보 영역은 회전 사각형으로 역회전을 통해 각도 보정 필요 </a:t>
            </a:r>
          </a:p>
        </p:txBody>
      </p:sp>
      <p:sp>
        <p:nvSpPr>
          <p:cNvPr id="252" name="직사각형 21"/>
          <p:cNvSpPr txBox="1"/>
          <p:nvPr/>
        </p:nvSpPr>
        <p:spPr>
          <a:xfrm>
            <a:off x="-262299" y="1239011"/>
            <a:ext cx="5767313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번호판 후보 영상 회전 보정 함수 </a:t>
            </a:r>
          </a:p>
        </p:txBody>
      </p:sp>
      <p:sp>
        <p:nvSpPr>
          <p:cNvPr id="253" name="2. 차량 번호판 영역 검출 프로그램 - 번호판 후보 영역 검출"/>
          <p:cNvSpPr txBox="1"/>
          <p:nvPr/>
        </p:nvSpPr>
        <p:spPr>
          <a:xfrm>
            <a:off x="514712" y="592001"/>
            <a:ext cx="11198170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lvl="1" indent="457200">
              <a:defRPr sz="2000">
                <a:solidFill>
                  <a:srgbClr val="5B617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2. 차량 번호판 영역 검출 프로그램 - 번호판 후보 영역 검출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8_Office 테마">
  <a:themeElements>
    <a:clrScheme name="18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8_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8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8_Office 테마">
  <a:themeElements>
    <a:clrScheme name="18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8_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8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